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856" r:id="rId1"/>
  </p:sldMasterIdLst>
  <p:notesMasterIdLst>
    <p:notesMasterId r:id="rId44"/>
  </p:notesMasterIdLst>
  <p:handoutMasterIdLst>
    <p:handoutMasterId r:id="rId45"/>
  </p:handoutMasterIdLst>
  <p:sldIdLst>
    <p:sldId id="288" r:id="rId2"/>
    <p:sldId id="453" r:id="rId3"/>
    <p:sldId id="424" r:id="rId4"/>
    <p:sldId id="405" r:id="rId5"/>
    <p:sldId id="423" r:id="rId6"/>
    <p:sldId id="413" r:id="rId7"/>
    <p:sldId id="342" r:id="rId8"/>
    <p:sldId id="346" r:id="rId9"/>
    <p:sldId id="481" r:id="rId10"/>
    <p:sldId id="406" r:id="rId11"/>
    <p:sldId id="480" r:id="rId12"/>
    <p:sldId id="415" r:id="rId13"/>
    <p:sldId id="294" r:id="rId14"/>
    <p:sldId id="483" r:id="rId15"/>
    <p:sldId id="471" r:id="rId16"/>
    <p:sldId id="472" r:id="rId17"/>
    <p:sldId id="484" r:id="rId18"/>
    <p:sldId id="485" r:id="rId19"/>
    <p:sldId id="486" r:id="rId20"/>
    <p:sldId id="402" r:id="rId21"/>
    <p:sldId id="487" r:id="rId22"/>
    <p:sldId id="391" r:id="rId23"/>
    <p:sldId id="439" r:id="rId24"/>
    <p:sldId id="393" r:id="rId25"/>
    <p:sldId id="394" r:id="rId26"/>
    <p:sldId id="395" r:id="rId27"/>
    <p:sldId id="396" r:id="rId28"/>
    <p:sldId id="478" r:id="rId29"/>
    <p:sldId id="401" r:id="rId30"/>
    <p:sldId id="403" r:id="rId31"/>
    <p:sldId id="318" r:id="rId32"/>
    <p:sldId id="320" r:id="rId33"/>
    <p:sldId id="367" r:id="rId34"/>
    <p:sldId id="368" r:id="rId35"/>
    <p:sldId id="488" r:id="rId36"/>
    <p:sldId id="459" r:id="rId37"/>
    <p:sldId id="441" r:id="rId38"/>
    <p:sldId id="463" r:id="rId39"/>
    <p:sldId id="440" r:id="rId40"/>
    <p:sldId id="353" r:id="rId41"/>
    <p:sldId id="489" r:id="rId42"/>
    <p:sldId id="490" r:id="rId43"/>
  </p:sldIdLst>
  <p:sldSz cx="9144000" cy="6858000" type="screen4x3"/>
  <p:notesSz cx="9296400" cy="7010400"/>
  <p:defaultTextStyle>
    <a:defPPr>
      <a:defRPr lang="en-US"/>
    </a:defPPr>
    <a:lvl1pPr algn="l" rtl="0" eaLnBrk="0" fontAlgn="base" hangingPunct="0">
      <a:spcBef>
        <a:spcPct val="0"/>
      </a:spcBef>
      <a:spcAft>
        <a:spcPct val="0"/>
      </a:spcAft>
      <a:defRPr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Helvetica"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userDrawn="1">
          <p15:clr>
            <a:srgbClr val="A4A3A4"/>
          </p15:clr>
        </p15:guide>
        <p15:guide id="2" pos="292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berly A. Lyford" initials="KAL" lastIdx="10" clrIdx="0">
    <p:extLst>
      <p:ext uri="{19B8F6BF-5375-455C-9EA6-DF929625EA0E}">
        <p15:presenceInfo xmlns:p15="http://schemas.microsoft.com/office/powerpoint/2012/main" userId="S-1-5-21-1272800876-2040259582-838338798-101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2E55"/>
    <a:srgbClr val="0B6919"/>
    <a:srgbClr val="084612"/>
    <a:srgbClr val="000000"/>
    <a:srgbClr val="B2B2B2"/>
    <a:srgbClr val="F7F7F7"/>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32496" autoAdjust="0"/>
  </p:normalViewPr>
  <p:slideViewPr>
    <p:cSldViewPr>
      <p:cViewPr varScale="1">
        <p:scale>
          <a:sx n="130" d="100"/>
          <a:sy n="130" d="100"/>
        </p:scale>
        <p:origin x="1116" y="126"/>
      </p:cViewPr>
      <p:guideLst>
        <p:guide orient="horz" pos="2160"/>
        <p:guide pos="2880"/>
      </p:guideLst>
    </p:cSldViewPr>
  </p:slideViewPr>
  <p:outlineViewPr>
    <p:cViewPr>
      <p:scale>
        <a:sx n="33" d="100"/>
        <a:sy n="33" d="100"/>
      </p:scale>
      <p:origin x="0" y="8766"/>
    </p:cViewPr>
  </p:outlineViewPr>
  <p:notesTextViewPr>
    <p:cViewPr>
      <p:scale>
        <a:sx n="150" d="100"/>
        <a:sy n="150" d="100"/>
      </p:scale>
      <p:origin x="0" y="0"/>
    </p:cViewPr>
  </p:notesTextViewPr>
  <p:sorterViewPr>
    <p:cViewPr>
      <p:scale>
        <a:sx n="66" d="100"/>
        <a:sy n="66" d="100"/>
      </p:scale>
      <p:origin x="0" y="486"/>
    </p:cViewPr>
  </p:sorterViewPr>
  <p:notesViewPr>
    <p:cSldViewPr>
      <p:cViewPr>
        <p:scale>
          <a:sx n="100" d="100"/>
          <a:sy n="100" d="100"/>
        </p:scale>
        <p:origin x="1632" y="-173"/>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E6FEA-78D4-3444-AA05-51FAC6F51E2F}" type="doc">
      <dgm:prSet loTypeId="urn:microsoft.com/office/officeart/2008/layout/RadialCluster" loCatId="" qsTypeId="urn:microsoft.com/office/officeart/2005/8/quickstyle/simple3" qsCatId="simple" csTypeId="urn:microsoft.com/office/officeart/2005/8/colors/accent1_2" csCatId="accent1" phldr="1"/>
      <dgm:spPr/>
      <dgm:t>
        <a:bodyPr/>
        <a:lstStyle/>
        <a:p>
          <a:endParaRPr lang="en-US"/>
        </a:p>
      </dgm:t>
    </dgm:pt>
    <dgm:pt modelId="{3B82E193-BC0B-CD44-8CF7-EB96F77462C3}">
      <dgm:prSet/>
      <dgm:spPr/>
      <dgm:t>
        <a:bodyPr/>
        <a:lstStyle/>
        <a:p>
          <a:pPr rtl="0"/>
          <a:r>
            <a:rPr lang="en-US" dirty="0"/>
            <a:t>Respect for Persons -  informed consent: </a:t>
          </a:r>
          <a:r>
            <a:rPr lang="en-US" i="1" dirty="0"/>
            <a:t>information, comprehension, voluntariness</a:t>
          </a:r>
          <a:endParaRPr lang="en-US" dirty="0"/>
        </a:p>
      </dgm:t>
    </dgm:pt>
    <dgm:pt modelId="{024D6B67-A8C6-7C4F-B260-94A4FACE3BA9}" type="parTrans" cxnId="{CA19507E-CEE5-A343-8A42-576D5FD9B0C9}">
      <dgm:prSet/>
      <dgm:spPr/>
      <dgm:t>
        <a:bodyPr/>
        <a:lstStyle/>
        <a:p>
          <a:endParaRPr lang="en-US"/>
        </a:p>
      </dgm:t>
    </dgm:pt>
    <dgm:pt modelId="{C17BC24C-8843-EF41-B36B-0CA31399F7D3}" type="sibTrans" cxnId="{CA19507E-CEE5-A343-8A42-576D5FD9B0C9}">
      <dgm:prSet/>
      <dgm:spPr/>
      <dgm:t>
        <a:bodyPr/>
        <a:lstStyle/>
        <a:p>
          <a:endParaRPr lang="en-US"/>
        </a:p>
      </dgm:t>
    </dgm:pt>
    <dgm:pt modelId="{5DF438AB-3384-F145-8E99-01142E4FE493}">
      <dgm:prSet/>
      <dgm:spPr/>
      <dgm:t>
        <a:bodyPr/>
        <a:lstStyle/>
        <a:p>
          <a:pPr rtl="0"/>
          <a:r>
            <a:rPr lang="en-US" dirty="0"/>
            <a:t>Beneficence -  assessment of risks and benefits:</a:t>
          </a:r>
        </a:p>
        <a:p>
          <a:pPr rtl="0"/>
          <a:r>
            <a:rPr lang="en-US" dirty="0"/>
            <a:t> </a:t>
          </a:r>
          <a:r>
            <a:rPr lang="en-US" i="1" dirty="0"/>
            <a:t>identify both nature and scope systematic evaluation</a:t>
          </a:r>
          <a:endParaRPr lang="en-US" dirty="0"/>
        </a:p>
      </dgm:t>
    </dgm:pt>
    <dgm:pt modelId="{A09321D1-1CDA-F449-AA98-8F03652EA7E7}" type="parTrans" cxnId="{6DEEF24A-72C7-3843-92B1-B91B2B11E4B5}">
      <dgm:prSet/>
      <dgm:spPr/>
      <dgm:t>
        <a:bodyPr/>
        <a:lstStyle/>
        <a:p>
          <a:endParaRPr lang="en-US"/>
        </a:p>
      </dgm:t>
    </dgm:pt>
    <dgm:pt modelId="{0E08E30B-A9E4-4E46-B1CE-5CBE38643EA7}" type="sibTrans" cxnId="{6DEEF24A-72C7-3843-92B1-B91B2B11E4B5}">
      <dgm:prSet/>
      <dgm:spPr/>
      <dgm:t>
        <a:bodyPr/>
        <a:lstStyle/>
        <a:p>
          <a:endParaRPr lang="en-US"/>
        </a:p>
      </dgm:t>
    </dgm:pt>
    <dgm:pt modelId="{F1539538-10DD-BF44-A223-F472B0F8978E}">
      <dgm:prSet/>
      <dgm:spPr/>
      <dgm:t>
        <a:bodyPr/>
        <a:lstStyle/>
        <a:p>
          <a:pPr rtl="0"/>
          <a:r>
            <a:rPr lang="en-US" dirty="0"/>
            <a:t>Justice -  selection of subjects</a:t>
          </a:r>
          <a:r>
            <a:rPr lang="en-US" b="1" dirty="0"/>
            <a:t>:</a:t>
          </a:r>
          <a:r>
            <a:rPr lang="en-US" dirty="0"/>
            <a:t> </a:t>
          </a:r>
          <a:r>
            <a:rPr lang="en-US" i="1" dirty="0"/>
            <a:t>vulnerable populations</a:t>
          </a:r>
          <a:endParaRPr lang="en-US" dirty="0"/>
        </a:p>
      </dgm:t>
    </dgm:pt>
    <dgm:pt modelId="{C3B2B41F-277D-6F48-BC97-648E86B13EEA}" type="parTrans" cxnId="{D60053AE-9910-1D46-9CAE-5DD5DB342A05}">
      <dgm:prSet/>
      <dgm:spPr/>
      <dgm:t>
        <a:bodyPr/>
        <a:lstStyle/>
        <a:p>
          <a:endParaRPr lang="en-US"/>
        </a:p>
      </dgm:t>
    </dgm:pt>
    <dgm:pt modelId="{BE9AA9DC-6229-B249-821A-88B4B11F7C4C}" type="sibTrans" cxnId="{D60053AE-9910-1D46-9CAE-5DD5DB342A05}">
      <dgm:prSet/>
      <dgm:spPr/>
      <dgm:t>
        <a:bodyPr/>
        <a:lstStyle/>
        <a:p>
          <a:endParaRPr lang="en-US"/>
        </a:p>
      </dgm:t>
    </dgm:pt>
    <dgm:pt modelId="{40C9277A-C9C8-9241-B0C4-CA09496DF112}">
      <dgm:prSet/>
      <dgm:spPr>
        <a:blipFill rotWithShape="0">
          <a:blip xmlns:r="http://schemas.openxmlformats.org/officeDocument/2006/relationships" r:embed="rId1"/>
          <a:stretch>
            <a:fillRect/>
          </a:stretch>
        </a:blipFill>
      </dgm:spPr>
      <dgm:t>
        <a:bodyPr/>
        <a:lstStyle/>
        <a:p>
          <a:pPr rtl="0"/>
          <a:endParaRPr lang="en-US" dirty="0"/>
        </a:p>
      </dgm:t>
    </dgm:pt>
    <dgm:pt modelId="{59B84A19-18B6-2A48-B175-5B047B82CABE}" type="parTrans" cxnId="{DE6E1EFD-50F9-AF48-AEEF-2D6FB3DFFD44}">
      <dgm:prSet/>
      <dgm:spPr/>
      <dgm:t>
        <a:bodyPr/>
        <a:lstStyle/>
        <a:p>
          <a:endParaRPr lang="en-US"/>
        </a:p>
      </dgm:t>
    </dgm:pt>
    <dgm:pt modelId="{85FF8785-F9DD-0C4F-9FEA-A2D6BF13BC63}" type="sibTrans" cxnId="{DE6E1EFD-50F9-AF48-AEEF-2D6FB3DFFD44}">
      <dgm:prSet/>
      <dgm:spPr/>
      <dgm:t>
        <a:bodyPr/>
        <a:lstStyle/>
        <a:p>
          <a:endParaRPr lang="en-US"/>
        </a:p>
      </dgm:t>
    </dgm:pt>
    <dgm:pt modelId="{F785801B-BB76-C248-86C7-C6BF5AE233E7}" type="pres">
      <dgm:prSet presAssocID="{2D7E6FEA-78D4-3444-AA05-51FAC6F51E2F}" presName="Name0" presStyleCnt="0">
        <dgm:presLayoutVars>
          <dgm:chMax val="1"/>
          <dgm:chPref val="1"/>
          <dgm:dir/>
          <dgm:animOne val="branch"/>
          <dgm:animLvl val="lvl"/>
        </dgm:presLayoutVars>
      </dgm:prSet>
      <dgm:spPr/>
    </dgm:pt>
    <dgm:pt modelId="{F1383FA4-DDC3-DF4F-8CF0-618572318A31}" type="pres">
      <dgm:prSet presAssocID="{40C9277A-C9C8-9241-B0C4-CA09496DF112}" presName="singleCycle" presStyleCnt="0"/>
      <dgm:spPr/>
    </dgm:pt>
    <dgm:pt modelId="{783575CB-0618-304A-9937-0DF5B2684B36}" type="pres">
      <dgm:prSet presAssocID="{40C9277A-C9C8-9241-B0C4-CA09496DF112}" presName="singleCenter" presStyleLbl="node1" presStyleIdx="0" presStyleCnt="4" custScaleX="216216" custScaleY="202949">
        <dgm:presLayoutVars>
          <dgm:chMax val="7"/>
          <dgm:chPref val="7"/>
        </dgm:presLayoutVars>
      </dgm:prSet>
      <dgm:spPr/>
    </dgm:pt>
    <dgm:pt modelId="{95662D2B-9D41-F54D-9323-CA0DBA64E67C}" type="pres">
      <dgm:prSet presAssocID="{024D6B67-A8C6-7C4F-B260-94A4FACE3BA9}" presName="Name56" presStyleLbl="parChTrans1D2" presStyleIdx="0" presStyleCnt="3"/>
      <dgm:spPr/>
    </dgm:pt>
    <dgm:pt modelId="{D62D2BC4-6107-894F-A2B8-E8FEF79A79E7}" type="pres">
      <dgm:prSet presAssocID="{3B82E193-BC0B-CD44-8CF7-EB96F77462C3}" presName="text0" presStyleLbl="node1" presStyleIdx="1" presStyleCnt="4" custScaleX="443727">
        <dgm:presLayoutVars>
          <dgm:bulletEnabled val="1"/>
        </dgm:presLayoutVars>
      </dgm:prSet>
      <dgm:spPr/>
    </dgm:pt>
    <dgm:pt modelId="{AC320199-07CE-B84D-82A6-84F2DAB65876}" type="pres">
      <dgm:prSet presAssocID="{A09321D1-1CDA-F449-AA98-8F03652EA7E7}" presName="Name56" presStyleLbl="parChTrans1D2" presStyleIdx="1" presStyleCnt="3"/>
      <dgm:spPr/>
    </dgm:pt>
    <dgm:pt modelId="{073003A5-4EA5-4D4A-B293-CA09AB7048F4}" type="pres">
      <dgm:prSet presAssocID="{5DF438AB-3384-F145-8E99-01142E4FE493}" presName="text0" presStyleLbl="node1" presStyleIdx="2" presStyleCnt="4" custScaleX="182371" custScaleY="261357" custRadScaleRad="123673" custRadScaleInc="-29302">
        <dgm:presLayoutVars>
          <dgm:bulletEnabled val="1"/>
        </dgm:presLayoutVars>
      </dgm:prSet>
      <dgm:spPr/>
    </dgm:pt>
    <dgm:pt modelId="{D5A903DD-927F-CA4B-9335-86CC92B10871}" type="pres">
      <dgm:prSet presAssocID="{C3B2B41F-277D-6F48-BC97-648E86B13EEA}" presName="Name56" presStyleLbl="parChTrans1D2" presStyleIdx="2" presStyleCnt="3"/>
      <dgm:spPr/>
    </dgm:pt>
    <dgm:pt modelId="{A30C8421-85DA-2042-82F3-ECBBBFC21193}" type="pres">
      <dgm:prSet presAssocID="{F1539538-10DD-BF44-A223-F472B0F8978E}" presName="text0" presStyleLbl="node1" presStyleIdx="3" presStyleCnt="4" custScaleX="174802" custScaleY="262842" custRadScaleRad="124982" custRadScaleInc="29269">
        <dgm:presLayoutVars>
          <dgm:bulletEnabled val="1"/>
        </dgm:presLayoutVars>
      </dgm:prSet>
      <dgm:spPr/>
    </dgm:pt>
  </dgm:ptLst>
  <dgm:cxnLst>
    <dgm:cxn modelId="{9F66AC5C-14F8-4930-9360-13F5B5650C58}" type="presOf" srcId="{5DF438AB-3384-F145-8E99-01142E4FE493}" destId="{073003A5-4EA5-4D4A-B293-CA09AB7048F4}" srcOrd="0" destOrd="0" presId="urn:microsoft.com/office/officeart/2008/layout/RadialCluster"/>
    <dgm:cxn modelId="{1FD64565-7347-4A95-AFDE-97CEB6E8B75B}" type="presOf" srcId="{C3B2B41F-277D-6F48-BC97-648E86B13EEA}" destId="{D5A903DD-927F-CA4B-9335-86CC92B10871}" srcOrd="0" destOrd="0" presId="urn:microsoft.com/office/officeart/2008/layout/RadialCluster"/>
    <dgm:cxn modelId="{151A2847-1E91-48E1-BF90-0F28DE454F52}" type="presOf" srcId="{2D7E6FEA-78D4-3444-AA05-51FAC6F51E2F}" destId="{F785801B-BB76-C248-86C7-C6BF5AE233E7}" srcOrd="0" destOrd="0" presId="urn:microsoft.com/office/officeart/2008/layout/RadialCluster"/>
    <dgm:cxn modelId="{6DEEF24A-72C7-3843-92B1-B91B2B11E4B5}" srcId="{40C9277A-C9C8-9241-B0C4-CA09496DF112}" destId="{5DF438AB-3384-F145-8E99-01142E4FE493}" srcOrd="1" destOrd="0" parTransId="{A09321D1-1CDA-F449-AA98-8F03652EA7E7}" sibTransId="{0E08E30B-A9E4-4E46-B1CE-5CBE38643EA7}"/>
    <dgm:cxn modelId="{5BF1D556-FA8F-4678-8D1B-864484075F63}" type="presOf" srcId="{F1539538-10DD-BF44-A223-F472B0F8978E}" destId="{A30C8421-85DA-2042-82F3-ECBBBFC21193}" srcOrd="0" destOrd="0" presId="urn:microsoft.com/office/officeart/2008/layout/RadialCluster"/>
    <dgm:cxn modelId="{CA19507E-CEE5-A343-8A42-576D5FD9B0C9}" srcId="{40C9277A-C9C8-9241-B0C4-CA09496DF112}" destId="{3B82E193-BC0B-CD44-8CF7-EB96F77462C3}" srcOrd="0" destOrd="0" parTransId="{024D6B67-A8C6-7C4F-B260-94A4FACE3BA9}" sibTransId="{C17BC24C-8843-EF41-B36B-0CA31399F7D3}"/>
    <dgm:cxn modelId="{D60053AE-9910-1D46-9CAE-5DD5DB342A05}" srcId="{40C9277A-C9C8-9241-B0C4-CA09496DF112}" destId="{F1539538-10DD-BF44-A223-F472B0F8978E}" srcOrd="2" destOrd="0" parTransId="{C3B2B41F-277D-6F48-BC97-648E86B13EEA}" sibTransId="{BE9AA9DC-6229-B249-821A-88B4B11F7C4C}"/>
    <dgm:cxn modelId="{DB55BCBA-DF74-4921-AEEC-0F049C779B03}" type="presOf" srcId="{A09321D1-1CDA-F449-AA98-8F03652EA7E7}" destId="{AC320199-07CE-B84D-82A6-84F2DAB65876}" srcOrd="0" destOrd="0" presId="urn:microsoft.com/office/officeart/2008/layout/RadialCluster"/>
    <dgm:cxn modelId="{4A3879C0-1E1B-4745-A8B7-815D958B6A96}" type="presOf" srcId="{40C9277A-C9C8-9241-B0C4-CA09496DF112}" destId="{783575CB-0618-304A-9937-0DF5B2684B36}" srcOrd="0" destOrd="0" presId="urn:microsoft.com/office/officeart/2008/layout/RadialCluster"/>
    <dgm:cxn modelId="{526AD3E7-DD59-48D7-B03A-DC279526B9D5}" type="presOf" srcId="{024D6B67-A8C6-7C4F-B260-94A4FACE3BA9}" destId="{95662D2B-9D41-F54D-9323-CA0DBA64E67C}" srcOrd="0" destOrd="0" presId="urn:microsoft.com/office/officeart/2008/layout/RadialCluster"/>
    <dgm:cxn modelId="{05FE9BF2-743A-4FD0-A0A0-AA8610E4477D}" type="presOf" srcId="{3B82E193-BC0B-CD44-8CF7-EB96F77462C3}" destId="{D62D2BC4-6107-894F-A2B8-E8FEF79A79E7}" srcOrd="0" destOrd="0" presId="urn:microsoft.com/office/officeart/2008/layout/RadialCluster"/>
    <dgm:cxn modelId="{DE6E1EFD-50F9-AF48-AEEF-2D6FB3DFFD44}" srcId="{2D7E6FEA-78D4-3444-AA05-51FAC6F51E2F}" destId="{40C9277A-C9C8-9241-B0C4-CA09496DF112}" srcOrd="0" destOrd="0" parTransId="{59B84A19-18B6-2A48-B175-5B047B82CABE}" sibTransId="{85FF8785-F9DD-0C4F-9FEA-A2D6BF13BC63}"/>
    <dgm:cxn modelId="{AEB04CAC-53D2-407A-80CA-E58D808BC4CE}" type="presParOf" srcId="{F785801B-BB76-C248-86C7-C6BF5AE233E7}" destId="{F1383FA4-DDC3-DF4F-8CF0-618572318A31}" srcOrd="0" destOrd="0" presId="urn:microsoft.com/office/officeart/2008/layout/RadialCluster"/>
    <dgm:cxn modelId="{C9B65C95-0065-45A3-8679-DAF84987F541}" type="presParOf" srcId="{F1383FA4-DDC3-DF4F-8CF0-618572318A31}" destId="{783575CB-0618-304A-9937-0DF5B2684B36}" srcOrd="0" destOrd="0" presId="urn:microsoft.com/office/officeart/2008/layout/RadialCluster"/>
    <dgm:cxn modelId="{5545F456-78A2-45CD-BB51-5E17B07BD722}" type="presParOf" srcId="{F1383FA4-DDC3-DF4F-8CF0-618572318A31}" destId="{95662D2B-9D41-F54D-9323-CA0DBA64E67C}" srcOrd="1" destOrd="0" presId="urn:microsoft.com/office/officeart/2008/layout/RadialCluster"/>
    <dgm:cxn modelId="{7F121A0A-F2A5-4E54-B8CD-1A5D5AE80FE3}" type="presParOf" srcId="{F1383FA4-DDC3-DF4F-8CF0-618572318A31}" destId="{D62D2BC4-6107-894F-A2B8-E8FEF79A79E7}" srcOrd="2" destOrd="0" presId="urn:microsoft.com/office/officeart/2008/layout/RadialCluster"/>
    <dgm:cxn modelId="{89AABF7A-1A5E-4D09-B3E8-31A626C806A9}" type="presParOf" srcId="{F1383FA4-DDC3-DF4F-8CF0-618572318A31}" destId="{AC320199-07CE-B84D-82A6-84F2DAB65876}" srcOrd="3" destOrd="0" presId="urn:microsoft.com/office/officeart/2008/layout/RadialCluster"/>
    <dgm:cxn modelId="{A05BDDDD-C155-4B5F-99B1-C92E81ED8ADF}" type="presParOf" srcId="{F1383FA4-DDC3-DF4F-8CF0-618572318A31}" destId="{073003A5-4EA5-4D4A-B293-CA09AB7048F4}" srcOrd="4" destOrd="0" presId="urn:microsoft.com/office/officeart/2008/layout/RadialCluster"/>
    <dgm:cxn modelId="{9FBF3950-4848-4B2A-93A5-31618B10461B}" type="presParOf" srcId="{F1383FA4-DDC3-DF4F-8CF0-618572318A31}" destId="{D5A903DD-927F-CA4B-9335-86CC92B10871}" srcOrd="5" destOrd="0" presId="urn:microsoft.com/office/officeart/2008/layout/RadialCluster"/>
    <dgm:cxn modelId="{DF704EED-2C5F-4039-B20D-B8F1CA817A33}" type="presParOf" srcId="{F1383FA4-DDC3-DF4F-8CF0-618572318A31}" destId="{A30C8421-85DA-2042-82F3-ECBBBFC21193}"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575CB-0618-304A-9937-0DF5B2684B36}">
      <dsp:nvSpPr>
        <dsp:cNvPr id="0" name=""/>
        <dsp:cNvSpPr/>
      </dsp:nvSpPr>
      <dsp:spPr>
        <a:xfrm>
          <a:off x="2721755" y="1291188"/>
          <a:ext cx="3657596" cy="3433166"/>
        </a:xfrm>
        <a:prstGeom prst="roundRect">
          <a:avLst/>
        </a:prstGeom>
        <a:blipFill rotWithShape="0">
          <a:blip xmlns:r="http://schemas.openxmlformats.org/officeDocument/2006/relationships" r:embed="rId1"/>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600200" rtl="0">
            <a:lnSpc>
              <a:spcPct val="90000"/>
            </a:lnSpc>
            <a:spcBef>
              <a:spcPct val="0"/>
            </a:spcBef>
            <a:spcAft>
              <a:spcPct val="35000"/>
            </a:spcAft>
            <a:buNone/>
          </a:pPr>
          <a:endParaRPr lang="en-US" sz="3600" kern="1200" dirty="0"/>
        </a:p>
      </dsp:txBody>
      <dsp:txXfrm>
        <a:off x="2889348" y="1458781"/>
        <a:ext cx="3322410" cy="3097980"/>
      </dsp:txXfrm>
    </dsp:sp>
    <dsp:sp modelId="{95662D2B-9D41-F54D-9323-CA0DBA64E67C}">
      <dsp:nvSpPr>
        <dsp:cNvPr id="0" name=""/>
        <dsp:cNvSpPr/>
      </dsp:nvSpPr>
      <dsp:spPr>
        <a:xfrm rot="16200000">
          <a:off x="4392627" y="1133262"/>
          <a:ext cx="315851" cy="0"/>
        </a:xfrm>
        <a:custGeom>
          <a:avLst/>
          <a:gdLst/>
          <a:ahLst/>
          <a:cxnLst/>
          <a:rect l="0" t="0" r="0" b="0"/>
          <a:pathLst>
            <a:path>
              <a:moveTo>
                <a:pt x="0" y="0"/>
              </a:moveTo>
              <a:lnTo>
                <a:pt x="31585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2D2BC4-6107-894F-A2B8-E8FEF79A79E7}">
      <dsp:nvSpPr>
        <dsp:cNvPr id="0" name=""/>
        <dsp:cNvSpPr/>
      </dsp:nvSpPr>
      <dsp:spPr>
        <a:xfrm>
          <a:off x="2035955" y="-158062"/>
          <a:ext cx="5029196" cy="1133398"/>
        </a:xfrm>
        <a:prstGeom prst="round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1066800" rtl="0">
            <a:lnSpc>
              <a:spcPct val="90000"/>
            </a:lnSpc>
            <a:spcBef>
              <a:spcPct val="0"/>
            </a:spcBef>
            <a:spcAft>
              <a:spcPct val="35000"/>
            </a:spcAft>
            <a:buNone/>
          </a:pPr>
          <a:r>
            <a:rPr lang="en-US" sz="2400" kern="1200" dirty="0"/>
            <a:t>Respect for Persons -  informed consent: </a:t>
          </a:r>
          <a:r>
            <a:rPr lang="en-US" sz="2400" i="1" kern="1200" dirty="0"/>
            <a:t>information, comprehension, voluntariness</a:t>
          </a:r>
          <a:endParaRPr lang="en-US" sz="2400" kern="1200" dirty="0"/>
        </a:p>
      </dsp:txBody>
      <dsp:txXfrm>
        <a:off x="2091283" y="-102734"/>
        <a:ext cx="4918540" cy="1022742"/>
      </dsp:txXfrm>
    </dsp:sp>
    <dsp:sp modelId="{AC320199-07CE-B84D-82A6-84F2DAB65876}">
      <dsp:nvSpPr>
        <dsp:cNvPr id="0" name=""/>
        <dsp:cNvSpPr/>
      </dsp:nvSpPr>
      <dsp:spPr>
        <a:xfrm rot="745128">
          <a:off x="6376034" y="3440978"/>
          <a:ext cx="283556" cy="0"/>
        </a:xfrm>
        <a:custGeom>
          <a:avLst/>
          <a:gdLst/>
          <a:ahLst/>
          <a:cxnLst/>
          <a:rect l="0" t="0" r="0" b="0"/>
          <a:pathLst>
            <a:path>
              <a:moveTo>
                <a:pt x="0" y="0"/>
              </a:moveTo>
              <a:lnTo>
                <a:pt x="283556"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3003A5-4EA5-4D4A-B293-CA09AB7048F4}">
      <dsp:nvSpPr>
        <dsp:cNvPr id="0" name=""/>
        <dsp:cNvSpPr/>
      </dsp:nvSpPr>
      <dsp:spPr>
        <a:xfrm>
          <a:off x="6656273" y="2217943"/>
          <a:ext cx="2066990" cy="2962217"/>
        </a:xfrm>
        <a:prstGeom prst="round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5880" tIns="55880" rIns="55880" bIns="55880" numCol="1" spcCol="1270" anchor="ctr" anchorCtr="0">
          <a:noAutofit/>
        </a:bodyPr>
        <a:lstStyle/>
        <a:p>
          <a:pPr marL="0" lvl="0" indent="0" algn="ctr" defTabSz="977900" rtl="0">
            <a:lnSpc>
              <a:spcPct val="90000"/>
            </a:lnSpc>
            <a:spcBef>
              <a:spcPct val="0"/>
            </a:spcBef>
            <a:spcAft>
              <a:spcPct val="35000"/>
            </a:spcAft>
            <a:buNone/>
          </a:pPr>
          <a:r>
            <a:rPr lang="en-US" sz="2200" kern="1200" dirty="0"/>
            <a:t>Beneficence -  assessment of risks and benefits:</a:t>
          </a:r>
        </a:p>
        <a:p>
          <a:pPr marL="0" lvl="0" indent="0" algn="ctr" defTabSz="977900" rtl="0">
            <a:lnSpc>
              <a:spcPct val="90000"/>
            </a:lnSpc>
            <a:spcBef>
              <a:spcPct val="0"/>
            </a:spcBef>
            <a:spcAft>
              <a:spcPct val="35000"/>
            </a:spcAft>
            <a:buNone/>
          </a:pPr>
          <a:r>
            <a:rPr lang="en-US" sz="2200" kern="1200" dirty="0"/>
            <a:t> </a:t>
          </a:r>
          <a:r>
            <a:rPr lang="en-US" sz="2200" i="1" kern="1200" dirty="0"/>
            <a:t>identify both nature and scope systematic evaluation</a:t>
          </a:r>
          <a:endParaRPr lang="en-US" sz="2200" kern="1200" dirty="0"/>
        </a:p>
      </dsp:txBody>
      <dsp:txXfrm>
        <a:off x="6757175" y="2318845"/>
        <a:ext cx="1865186" cy="2760413"/>
      </dsp:txXfrm>
    </dsp:sp>
    <dsp:sp modelId="{D5A903DD-927F-CA4B-9335-86CC92B10871}">
      <dsp:nvSpPr>
        <dsp:cNvPr id="0" name=""/>
        <dsp:cNvSpPr/>
      </dsp:nvSpPr>
      <dsp:spPr>
        <a:xfrm rot="10053684">
          <a:off x="2364714" y="3450059"/>
          <a:ext cx="361280" cy="0"/>
        </a:xfrm>
        <a:custGeom>
          <a:avLst/>
          <a:gdLst/>
          <a:ahLst/>
          <a:cxnLst/>
          <a:rect l="0" t="0" r="0" b="0"/>
          <a:pathLst>
            <a:path>
              <a:moveTo>
                <a:pt x="0" y="0"/>
              </a:moveTo>
              <a:lnTo>
                <a:pt x="361280"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0C8421-85DA-2042-82F3-ECBBBFC21193}">
      <dsp:nvSpPr>
        <dsp:cNvPr id="0" name=""/>
        <dsp:cNvSpPr/>
      </dsp:nvSpPr>
      <dsp:spPr>
        <a:xfrm>
          <a:off x="387750" y="2217941"/>
          <a:ext cx="1981203" cy="2979048"/>
        </a:xfrm>
        <a:prstGeom prst="round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660" tIns="73660" rIns="73660" bIns="73660" numCol="1" spcCol="1270" anchor="ctr" anchorCtr="0">
          <a:noAutofit/>
        </a:bodyPr>
        <a:lstStyle/>
        <a:p>
          <a:pPr marL="0" lvl="0" indent="0" algn="ctr" defTabSz="1289050" rtl="0">
            <a:lnSpc>
              <a:spcPct val="90000"/>
            </a:lnSpc>
            <a:spcBef>
              <a:spcPct val="0"/>
            </a:spcBef>
            <a:spcAft>
              <a:spcPct val="35000"/>
            </a:spcAft>
            <a:buNone/>
          </a:pPr>
          <a:r>
            <a:rPr lang="en-US" sz="2900" kern="1200" dirty="0"/>
            <a:t>Justice -  selection of subjects</a:t>
          </a:r>
          <a:r>
            <a:rPr lang="en-US" sz="2900" b="1" kern="1200" dirty="0"/>
            <a:t>:</a:t>
          </a:r>
          <a:r>
            <a:rPr lang="en-US" sz="2900" kern="1200" dirty="0"/>
            <a:t> </a:t>
          </a:r>
          <a:r>
            <a:rPr lang="en-US" sz="2900" i="1" kern="1200" dirty="0"/>
            <a:t>vulnerable populations</a:t>
          </a:r>
          <a:endParaRPr lang="en-US" sz="2900" kern="1200" dirty="0"/>
        </a:p>
      </dsp:txBody>
      <dsp:txXfrm>
        <a:off x="484464" y="2314655"/>
        <a:ext cx="1787775" cy="2785620"/>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1" y="0"/>
            <a:ext cx="4029282" cy="349562"/>
          </a:xfrm>
          <a:prstGeom prst="rect">
            <a:avLst/>
          </a:prstGeom>
          <a:noFill/>
          <a:ln w="9525">
            <a:noFill/>
            <a:miter lim="800000"/>
            <a:headEnd/>
            <a:tailEnd/>
          </a:ln>
        </p:spPr>
        <p:txBody>
          <a:bodyPr vert="horz" wrap="square" lIns="93175" tIns="46588" rIns="93175" bIns="46588" numCol="1" anchor="t" anchorCtr="0" compatLnSpc="1">
            <a:prstTxWarp prst="textNoShape">
              <a:avLst/>
            </a:prstTxWarp>
          </a:bodyPr>
          <a:lstStyle>
            <a:lvl1pPr defTabSz="932610">
              <a:defRPr sz="1200">
                <a:latin typeface="Helvetica" pitchFamily="34" charset="0"/>
                <a:ea typeface="ＭＳ Ｐゴシック" pitchFamily="-48" charset="-128"/>
                <a:cs typeface="+mn-cs"/>
              </a:defRPr>
            </a:lvl1pPr>
          </a:lstStyle>
          <a:p>
            <a:pPr>
              <a:defRPr/>
            </a:pPr>
            <a:endParaRPr lang="en-US"/>
          </a:p>
        </p:txBody>
      </p:sp>
      <p:sp>
        <p:nvSpPr>
          <p:cNvPr id="89091" name="Rectangle 3"/>
          <p:cNvSpPr>
            <a:spLocks noGrp="1" noChangeArrowheads="1"/>
          </p:cNvSpPr>
          <p:nvPr>
            <p:ph type="dt" sz="quarter" idx="1"/>
          </p:nvPr>
        </p:nvSpPr>
        <p:spPr bwMode="auto">
          <a:xfrm>
            <a:off x="5267119" y="0"/>
            <a:ext cx="4029282" cy="349562"/>
          </a:xfrm>
          <a:prstGeom prst="rect">
            <a:avLst/>
          </a:prstGeom>
          <a:noFill/>
          <a:ln w="9525">
            <a:noFill/>
            <a:miter lim="800000"/>
            <a:headEnd/>
            <a:tailEnd/>
          </a:ln>
        </p:spPr>
        <p:txBody>
          <a:bodyPr vert="horz" wrap="square" lIns="93175" tIns="46588" rIns="93175" bIns="46588" numCol="1" anchor="t" anchorCtr="0" compatLnSpc="1">
            <a:prstTxWarp prst="textNoShape">
              <a:avLst/>
            </a:prstTxWarp>
          </a:bodyPr>
          <a:lstStyle>
            <a:lvl1pPr algn="r" defTabSz="932610">
              <a:defRPr sz="1200">
                <a:latin typeface="Helvetica" pitchFamily="34" charset="0"/>
                <a:ea typeface="ＭＳ Ｐゴシック" pitchFamily="-48" charset="-128"/>
                <a:cs typeface="+mn-cs"/>
              </a:defRPr>
            </a:lvl1pPr>
          </a:lstStyle>
          <a:p>
            <a:pPr>
              <a:defRPr/>
            </a:pPr>
            <a:endParaRPr lang="en-US"/>
          </a:p>
        </p:txBody>
      </p:sp>
      <p:sp>
        <p:nvSpPr>
          <p:cNvPr id="89092" name="Rectangle 4"/>
          <p:cNvSpPr>
            <a:spLocks noGrp="1" noChangeArrowheads="1"/>
          </p:cNvSpPr>
          <p:nvPr>
            <p:ph type="ftr" sz="quarter" idx="2"/>
          </p:nvPr>
        </p:nvSpPr>
        <p:spPr bwMode="auto">
          <a:xfrm>
            <a:off x="1" y="6660838"/>
            <a:ext cx="4029282" cy="349562"/>
          </a:xfrm>
          <a:prstGeom prst="rect">
            <a:avLst/>
          </a:prstGeom>
          <a:noFill/>
          <a:ln w="9525">
            <a:noFill/>
            <a:miter lim="800000"/>
            <a:headEnd/>
            <a:tailEnd/>
          </a:ln>
        </p:spPr>
        <p:txBody>
          <a:bodyPr vert="horz" wrap="square" lIns="93175" tIns="46588" rIns="93175" bIns="46588" numCol="1" anchor="b" anchorCtr="0" compatLnSpc="1">
            <a:prstTxWarp prst="textNoShape">
              <a:avLst/>
            </a:prstTxWarp>
          </a:bodyPr>
          <a:lstStyle>
            <a:lvl1pPr defTabSz="932610">
              <a:defRPr sz="1200">
                <a:latin typeface="Helvetica" pitchFamily="34" charset="0"/>
                <a:ea typeface="ＭＳ Ｐゴシック" pitchFamily="-48" charset="-128"/>
                <a:cs typeface="+mn-cs"/>
              </a:defRPr>
            </a:lvl1pPr>
          </a:lstStyle>
          <a:p>
            <a:pPr>
              <a:defRPr/>
            </a:pPr>
            <a:endParaRPr lang="en-US"/>
          </a:p>
        </p:txBody>
      </p:sp>
      <p:sp>
        <p:nvSpPr>
          <p:cNvPr id="89093" name="Rectangle 5"/>
          <p:cNvSpPr>
            <a:spLocks noGrp="1" noChangeArrowheads="1"/>
          </p:cNvSpPr>
          <p:nvPr>
            <p:ph type="sldNum" sz="quarter" idx="3"/>
          </p:nvPr>
        </p:nvSpPr>
        <p:spPr bwMode="auto">
          <a:xfrm>
            <a:off x="5267119" y="6660838"/>
            <a:ext cx="4029282" cy="349562"/>
          </a:xfrm>
          <a:prstGeom prst="rect">
            <a:avLst/>
          </a:prstGeom>
          <a:noFill/>
          <a:ln w="9525">
            <a:noFill/>
            <a:miter lim="800000"/>
            <a:headEnd/>
            <a:tailEnd/>
          </a:ln>
        </p:spPr>
        <p:txBody>
          <a:bodyPr vert="horz" wrap="square" lIns="93175" tIns="46588" rIns="93175" bIns="46588" numCol="1" anchor="b" anchorCtr="0" compatLnSpc="1">
            <a:prstTxWarp prst="textNoShape">
              <a:avLst/>
            </a:prstTxWarp>
          </a:bodyPr>
          <a:lstStyle>
            <a:lvl1pPr algn="r" defTabSz="931863">
              <a:defRPr sz="1200">
                <a:ea typeface="ＭＳ Ｐゴシック" panose="020B0600070205080204" pitchFamily="34" charset="-128"/>
              </a:defRPr>
            </a:lvl1pPr>
          </a:lstStyle>
          <a:p>
            <a:pPr>
              <a:defRPr/>
            </a:pPr>
            <a:fld id="{E446E04E-5499-4DAF-9AD9-D0C275CB019E}" type="slidenum">
              <a:rPr lang="en-US" altLang="en-US"/>
              <a:pPr>
                <a:defRPr/>
              </a:pPr>
              <a:t>‹#›</a:t>
            </a:fld>
            <a:endParaRPr lang="en-US" altLang="en-US"/>
          </a:p>
        </p:txBody>
      </p:sp>
    </p:spTree>
    <p:extLst>
      <p:ext uri="{BB962C8B-B14F-4D97-AF65-F5344CB8AC3E}">
        <p14:creationId xmlns:p14="http://schemas.microsoft.com/office/powerpoint/2010/main" val="2713339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0"/>
            <a:ext cx="4029282" cy="349562"/>
          </a:xfrm>
          <a:prstGeom prst="rect">
            <a:avLst/>
          </a:prstGeom>
          <a:noFill/>
          <a:ln w="9525">
            <a:noFill/>
            <a:miter lim="800000"/>
            <a:headEnd/>
            <a:tailEnd/>
          </a:ln>
        </p:spPr>
        <p:txBody>
          <a:bodyPr vert="horz" wrap="square" lIns="93175" tIns="46588" rIns="93175" bIns="46588" numCol="1" anchor="t" anchorCtr="0" compatLnSpc="1">
            <a:prstTxWarp prst="textNoShape">
              <a:avLst/>
            </a:prstTxWarp>
          </a:bodyPr>
          <a:lstStyle>
            <a:lvl1pPr defTabSz="932610">
              <a:defRPr sz="1200">
                <a:latin typeface="Helvetica" pitchFamily="34" charset="0"/>
                <a:ea typeface="ＭＳ Ｐゴシック" pitchFamily="-48" charset="-128"/>
                <a:cs typeface="+mn-cs"/>
              </a:defRPr>
            </a:lvl1pPr>
          </a:lstStyle>
          <a:p>
            <a:pPr>
              <a:defRPr/>
            </a:pPr>
            <a:endParaRPr lang="en-US"/>
          </a:p>
        </p:txBody>
      </p:sp>
      <p:sp>
        <p:nvSpPr>
          <p:cNvPr id="3075" name="Rectangle 3"/>
          <p:cNvSpPr>
            <a:spLocks noGrp="1" noChangeArrowheads="1"/>
          </p:cNvSpPr>
          <p:nvPr>
            <p:ph type="dt" idx="1"/>
          </p:nvPr>
        </p:nvSpPr>
        <p:spPr bwMode="auto">
          <a:xfrm>
            <a:off x="5267119" y="0"/>
            <a:ext cx="4029282" cy="349562"/>
          </a:xfrm>
          <a:prstGeom prst="rect">
            <a:avLst/>
          </a:prstGeom>
          <a:noFill/>
          <a:ln w="9525">
            <a:noFill/>
            <a:miter lim="800000"/>
            <a:headEnd/>
            <a:tailEnd/>
          </a:ln>
        </p:spPr>
        <p:txBody>
          <a:bodyPr vert="horz" wrap="square" lIns="93175" tIns="46588" rIns="93175" bIns="46588" numCol="1" anchor="t" anchorCtr="0" compatLnSpc="1">
            <a:prstTxWarp prst="textNoShape">
              <a:avLst/>
            </a:prstTxWarp>
          </a:bodyPr>
          <a:lstStyle>
            <a:lvl1pPr algn="r" defTabSz="932610">
              <a:defRPr sz="1200">
                <a:latin typeface="Helvetica" pitchFamily="34" charset="0"/>
                <a:ea typeface="ＭＳ Ｐゴシック" pitchFamily="-48" charset="-128"/>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894013" y="525463"/>
            <a:ext cx="3508375" cy="26304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1239942" y="3330419"/>
            <a:ext cx="6816518" cy="3154441"/>
          </a:xfrm>
          <a:prstGeom prst="rect">
            <a:avLst/>
          </a:prstGeom>
          <a:noFill/>
          <a:ln w="9525">
            <a:noFill/>
            <a:miter lim="800000"/>
            <a:headEnd/>
            <a:tailEnd/>
          </a:ln>
        </p:spPr>
        <p:txBody>
          <a:bodyPr vert="horz" wrap="square" lIns="93175" tIns="46588" rIns="93175" bIns="4658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1" y="6660838"/>
            <a:ext cx="4029282" cy="349562"/>
          </a:xfrm>
          <a:prstGeom prst="rect">
            <a:avLst/>
          </a:prstGeom>
          <a:noFill/>
          <a:ln w="9525">
            <a:noFill/>
            <a:miter lim="800000"/>
            <a:headEnd/>
            <a:tailEnd/>
          </a:ln>
        </p:spPr>
        <p:txBody>
          <a:bodyPr vert="horz" wrap="square" lIns="93175" tIns="46588" rIns="93175" bIns="46588" numCol="1" anchor="b" anchorCtr="0" compatLnSpc="1">
            <a:prstTxWarp prst="textNoShape">
              <a:avLst/>
            </a:prstTxWarp>
          </a:bodyPr>
          <a:lstStyle>
            <a:lvl1pPr defTabSz="932610">
              <a:defRPr sz="1200">
                <a:latin typeface="Helvetica" pitchFamily="34" charset="0"/>
                <a:ea typeface="ＭＳ Ｐゴシック" pitchFamily="-48" charset="-128"/>
                <a:cs typeface="+mn-cs"/>
              </a:defRPr>
            </a:lvl1pPr>
          </a:lstStyle>
          <a:p>
            <a:pPr>
              <a:defRPr/>
            </a:pPr>
            <a:endParaRPr lang="en-US"/>
          </a:p>
        </p:txBody>
      </p:sp>
      <p:sp>
        <p:nvSpPr>
          <p:cNvPr id="3079" name="Rectangle 7"/>
          <p:cNvSpPr>
            <a:spLocks noGrp="1" noChangeArrowheads="1"/>
          </p:cNvSpPr>
          <p:nvPr>
            <p:ph type="sldNum" sz="quarter" idx="5"/>
          </p:nvPr>
        </p:nvSpPr>
        <p:spPr bwMode="auto">
          <a:xfrm>
            <a:off x="5267119" y="6660838"/>
            <a:ext cx="4029282" cy="349562"/>
          </a:xfrm>
          <a:prstGeom prst="rect">
            <a:avLst/>
          </a:prstGeom>
          <a:noFill/>
          <a:ln w="9525">
            <a:noFill/>
            <a:miter lim="800000"/>
            <a:headEnd/>
            <a:tailEnd/>
          </a:ln>
        </p:spPr>
        <p:txBody>
          <a:bodyPr vert="horz" wrap="square" lIns="93175" tIns="46588" rIns="93175" bIns="46588" numCol="1" anchor="b" anchorCtr="0" compatLnSpc="1">
            <a:prstTxWarp prst="textNoShape">
              <a:avLst/>
            </a:prstTxWarp>
          </a:bodyPr>
          <a:lstStyle>
            <a:lvl1pPr algn="r" defTabSz="931863">
              <a:defRPr sz="1200">
                <a:ea typeface="ＭＳ Ｐゴシック" panose="020B0600070205080204" pitchFamily="34" charset="-128"/>
              </a:defRPr>
            </a:lvl1pPr>
          </a:lstStyle>
          <a:p>
            <a:pPr>
              <a:defRPr/>
            </a:pPr>
            <a:fld id="{CA093F06-A32F-4D85-8800-509697051C74}" type="slidenum">
              <a:rPr lang="en-US" altLang="en-US"/>
              <a:pPr>
                <a:defRPr/>
              </a:pPr>
              <a:t>‹#›</a:t>
            </a:fld>
            <a:endParaRPr lang="en-US" altLang="en-US"/>
          </a:p>
        </p:txBody>
      </p:sp>
    </p:spTree>
    <p:extLst>
      <p:ext uri="{BB962C8B-B14F-4D97-AF65-F5344CB8AC3E}">
        <p14:creationId xmlns:p14="http://schemas.microsoft.com/office/powerpoint/2010/main" val="3835371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Helvetica" pitchFamily="34"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400" kern="1200">
        <a:solidFill>
          <a:schemeClr val="tx1"/>
        </a:solidFill>
        <a:latin typeface="Helvetica" pitchFamily="34" charset="0"/>
        <a:ea typeface="MS PGothic" panose="020B0600070205080204" pitchFamily="34" charset="-128"/>
        <a:cs typeface="+mn-cs"/>
      </a:defRPr>
    </a:lvl2pPr>
    <a:lvl3pPr marL="914400" algn="l" rtl="0" eaLnBrk="0" fontAlgn="base" hangingPunct="0">
      <a:spcBef>
        <a:spcPct val="30000"/>
      </a:spcBef>
      <a:spcAft>
        <a:spcPct val="0"/>
      </a:spcAft>
      <a:defRPr sz="1400" kern="1200">
        <a:solidFill>
          <a:schemeClr val="tx1"/>
        </a:solidFill>
        <a:latin typeface="Helvetica" pitchFamily="34" charset="0"/>
        <a:ea typeface="MS PGothic" panose="020B0600070205080204" pitchFamily="34" charset="-128"/>
        <a:cs typeface="+mn-cs"/>
      </a:defRPr>
    </a:lvl3pPr>
    <a:lvl4pPr marL="1371600" algn="l" rtl="0" eaLnBrk="0" fontAlgn="base" hangingPunct="0">
      <a:spcBef>
        <a:spcPct val="30000"/>
      </a:spcBef>
      <a:spcAft>
        <a:spcPct val="0"/>
      </a:spcAft>
      <a:defRPr sz="1400" kern="1200">
        <a:solidFill>
          <a:schemeClr val="tx1"/>
        </a:solidFill>
        <a:latin typeface="Helvetica" pitchFamily="34" charset="0"/>
        <a:ea typeface="MS PGothic" panose="020B0600070205080204" pitchFamily="34" charset="-128"/>
        <a:cs typeface="+mn-cs"/>
      </a:defRPr>
    </a:lvl4pPr>
    <a:lvl5pPr marL="1828800" algn="l" rtl="0" eaLnBrk="0" fontAlgn="base" hangingPunct="0">
      <a:spcBef>
        <a:spcPct val="30000"/>
      </a:spcBef>
      <a:spcAft>
        <a:spcPct val="0"/>
      </a:spcAft>
      <a:defRPr sz="1400" kern="1200">
        <a:solidFill>
          <a:schemeClr val="tx1"/>
        </a:solidFill>
        <a:latin typeface="Helvetica" pitchFamily="34"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asanet.org/about/ethics.cf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D07DDE2C-C303-4178-9FCD-80D073A4FAB9}" type="slidenum">
              <a:rPr lang="en-US" altLang="en-US" smtClean="0"/>
              <a:pPr/>
              <a:t>1</a:t>
            </a:fld>
            <a:endParaRPr lang="en-US" alt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a:buFontTx/>
              <a:buChar char="•"/>
            </a:pPr>
            <a:r>
              <a:rPr lang="en-US" altLang="en-US" sz="2400" b="1" dirty="0">
                <a:latin typeface="Gadugi" panose="020B0502040204020203" pitchFamily="34" charset="0"/>
              </a:rPr>
              <a:t>The Committee for the Protection of Human Subjects (CPHS) is the Institutional Review Board (IRB) at Dartmouth College – </a:t>
            </a:r>
          </a:p>
          <a:p>
            <a:pPr marL="173038" indent="-173038">
              <a:buFontTx/>
              <a:buChar char="•"/>
            </a:pPr>
            <a:r>
              <a:rPr lang="en-US" altLang="en-US" sz="2400" b="1" dirty="0">
                <a:latin typeface="Gadugi" panose="020B0502040204020203" pitchFamily="34" charset="0"/>
              </a:rPr>
              <a:t>An IRB is a federally mandated committee with the charge of overseeing institutional research projects involving human participants.</a:t>
            </a:r>
          </a:p>
          <a:p>
            <a:pPr marL="173038" indent="-173038"/>
            <a:r>
              <a:rPr lang="en-US" altLang="en-US" dirty="0"/>
              <a:t> </a:t>
            </a:r>
            <a:endParaRPr lang="en-US" altLang="en-US" b="1" dirty="0"/>
          </a:p>
          <a:p>
            <a:pPr marL="173038" indent="-173038" eaLnBrk="1" hangingPunct="1"/>
            <a:endParaRPr lang="en-US" altLang="en-US" dirty="0"/>
          </a:p>
        </p:txBody>
      </p:sp>
    </p:spTree>
    <p:extLst>
      <p:ext uri="{BB962C8B-B14F-4D97-AF65-F5344CB8AC3E}">
        <p14:creationId xmlns:p14="http://schemas.microsoft.com/office/powerpoint/2010/main" val="159019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Helvetica" panose="020B0604020202020204" pitchFamily="34" charset="0"/>
                <a:ea typeface="MS PGothic" panose="020B0600070205080204" pitchFamily="34" charset="-128"/>
              </a:defRPr>
            </a:lvl1pPr>
            <a:lvl2pPr marL="749300" indent="-287338" defTabSz="930275">
              <a:defRPr>
                <a:solidFill>
                  <a:schemeClr val="tx1"/>
                </a:solidFill>
                <a:latin typeface="Helvetica" panose="020B0604020202020204" pitchFamily="34" charset="0"/>
                <a:ea typeface="MS PGothic" panose="020B0600070205080204" pitchFamily="34" charset="-128"/>
              </a:defRPr>
            </a:lvl2pPr>
            <a:lvl3pPr marL="1152525" indent="-230188" defTabSz="930275">
              <a:defRPr>
                <a:solidFill>
                  <a:schemeClr val="tx1"/>
                </a:solidFill>
                <a:latin typeface="Helvetica" panose="020B0604020202020204" pitchFamily="34" charset="0"/>
                <a:ea typeface="MS PGothic" panose="020B0600070205080204" pitchFamily="34" charset="-128"/>
              </a:defRPr>
            </a:lvl3pPr>
            <a:lvl4pPr marL="1614488" indent="-230188" defTabSz="930275">
              <a:defRPr>
                <a:solidFill>
                  <a:schemeClr val="tx1"/>
                </a:solidFill>
                <a:latin typeface="Helvetica" panose="020B0604020202020204" pitchFamily="34" charset="0"/>
                <a:ea typeface="MS PGothic" panose="020B0600070205080204" pitchFamily="34" charset="-128"/>
              </a:defRPr>
            </a:lvl4pPr>
            <a:lvl5pPr marL="2076450" indent="-230188" defTabSz="930275">
              <a:defRPr>
                <a:solidFill>
                  <a:schemeClr val="tx1"/>
                </a:solidFill>
                <a:latin typeface="Helvetica" panose="020B0604020202020204" pitchFamily="34" charset="0"/>
                <a:ea typeface="MS PGothic" panose="020B0600070205080204" pitchFamily="34" charset="-128"/>
              </a:defRPr>
            </a:lvl5pPr>
            <a:lvl6pPr marL="2533650" indent="-230188" defTabSz="9302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02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02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02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40FFDF56-FB8D-45AC-AE2E-DC5D5D01D5DB}" type="slidenum">
              <a:rPr lang="en-US" altLang="en-US" smtClean="0"/>
              <a:pPr/>
              <a:t>10</a:t>
            </a:fld>
            <a:endParaRPr lang="en-US" alt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a:t>
            </a:r>
            <a:r>
              <a:rPr lang="en-US" altLang="en-US" baseline="0" dirty="0"/>
              <a:t> Tuskegee study involved d</a:t>
            </a:r>
            <a:r>
              <a:rPr lang="en-US" altLang="en-US" dirty="0"/>
              <a:t>eception of subjects and </a:t>
            </a:r>
            <a:r>
              <a:rPr lang="en-US" altLang="en-US" b="1" dirty="0"/>
              <a:t>deliberate withholding</a:t>
            </a:r>
            <a:r>
              <a:rPr lang="en-US" altLang="en-US" dirty="0"/>
              <a:t> of effective treatment.  Study procedures</a:t>
            </a:r>
            <a:r>
              <a:rPr lang="en-US" altLang="en-US" baseline="0" dirty="0"/>
              <a:t> were sometimes invasive, </a:t>
            </a:r>
            <a:r>
              <a:rPr lang="en-US" altLang="en-US" dirty="0"/>
              <a:t>such as spinal taps, and involved physical risks.  </a:t>
            </a:r>
          </a:p>
          <a:p>
            <a:pPr eaLnBrk="1" hangingPunct="1"/>
            <a:endParaRPr lang="en-US" altLang="en-US" dirty="0"/>
          </a:p>
          <a:p>
            <a:pPr eaLnBrk="1" hangingPunct="1"/>
            <a:r>
              <a:rPr lang="en-US" altLang="en-US" dirty="0"/>
              <a:t>The choice of an economically and educationally disadvantaged population for this study again created questions about the ethical norms of the research community.</a:t>
            </a:r>
          </a:p>
          <a:p>
            <a:pPr eaLnBrk="1" hangingPunct="1"/>
            <a:endParaRPr lang="en-US" altLang="en-US" dirty="0"/>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1485077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72347E63-B82D-488C-A4C5-79DF42499047}"/>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33D52928-2237-4A01-B8E7-4EBFF20C9B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a:buFontTx/>
              <a:buChar char="•"/>
            </a:pPr>
            <a:r>
              <a:rPr lang="en-US" altLang="en-US">
                <a:ea typeface="ＭＳ Ｐゴシック" panose="020B0600070205080204" pitchFamily="34" charset="-128"/>
              </a:rPr>
              <a:t>1966 Henry K. Beecher, professor at Harvard wrote an article for the NEJM.  This was a seminal article for biomedical research, a wake-up call cited Willowbrook in an article in The New England Journal of Medicine (in materials). </a:t>
            </a:r>
          </a:p>
          <a:p>
            <a:pPr marL="633413" lvl="1" indent="-173038">
              <a:buFontTx/>
              <a:buChar char="•"/>
            </a:pPr>
            <a:r>
              <a:rPr lang="en-US" altLang="en-US">
                <a:ea typeface="ＭＳ Ｐゴシック" panose="020B0600070205080204" pitchFamily="34" charset="-128"/>
              </a:rPr>
              <a:t>Regarding Willowbrook</a:t>
            </a:r>
            <a:r>
              <a:rPr lang="ja-JP" altLang="en-US">
                <a:ea typeface="ＭＳ Ｐゴシック" panose="020B0600070205080204" pitchFamily="34" charset="-128"/>
              </a:rPr>
              <a:t>’</a:t>
            </a:r>
            <a:r>
              <a:rPr lang="en-US" altLang="ja-JP">
                <a:ea typeface="ＭＳ Ｐゴシック" panose="020B0600070205080204" pitchFamily="34" charset="-128"/>
              </a:rPr>
              <a:t>s study he wrote; </a:t>
            </a:r>
            <a:r>
              <a:rPr lang="ja-JP" altLang="en-US">
                <a:ea typeface="ＭＳ Ｐゴシック" panose="020B0600070205080204" pitchFamily="34" charset="-128"/>
              </a:rPr>
              <a:t>“</a:t>
            </a:r>
            <a:r>
              <a:rPr lang="en-US" altLang="ja-JP">
                <a:ea typeface="ＭＳ Ｐゴシック" panose="020B0600070205080204" pitchFamily="34" charset="-128"/>
              </a:rPr>
              <a:t>There is no right to risk an injury to one person for the benefit of others</a:t>
            </a:r>
            <a:r>
              <a:rPr lang="ja-JP" altLang="en-US">
                <a:ea typeface="ＭＳ Ｐゴシック" panose="020B0600070205080204" pitchFamily="34" charset="-128"/>
              </a:rPr>
              <a:t>”</a:t>
            </a:r>
            <a:r>
              <a:rPr lang="en-US" altLang="ja-JP">
                <a:ea typeface="ＭＳ Ｐゴシック" panose="020B0600070205080204" pitchFamily="34" charset="-128"/>
              </a:rPr>
              <a:t>.</a:t>
            </a:r>
          </a:p>
          <a:p>
            <a:pPr marL="633413" lvl="1" indent="-173038">
              <a:buFontTx/>
              <a:buChar char="•"/>
            </a:pPr>
            <a:r>
              <a:rPr lang="en-US" altLang="en-US">
                <a:ea typeface="ＭＳ Ｐゴシック" panose="020B0600070205080204" pitchFamily="34" charset="-128"/>
              </a:rPr>
              <a:t>Examples also from: leading medical schools, university, private and VA hospitals, military and government departments and institutes, industry</a:t>
            </a:r>
          </a:p>
          <a:p>
            <a:pPr marL="1095375" lvl="2" indent="-173038">
              <a:buFontTx/>
              <a:buChar char="•"/>
            </a:pPr>
            <a:r>
              <a:rPr lang="en-US" altLang="en-US">
                <a:ea typeface="ＭＳ Ｐゴシック" panose="020B0600070205080204" pitchFamily="34" charset="-128"/>
              </a:rPr>
              <a:t>Spectrum of institutional involvement suggest cultural blindness operating; this consideration is important to the evaluation of the less than adequate response in the biomedical community prompted by Beecher</a:t>
            </a:r>
            <a:r>
              <a:rPr lang="ja-JP" altLang="en-US">
                <a:ea typeface="ＭＳ Ｐゴシック" panose="020B0600070205080204" pitchFamily="34" charset="-128"/>
              </a:rPr>
              <a:t>’</a:t>
            </a:r>
            <a:r>
              <a:rPr lang="en-US" altLang="ja-JP">
                <a:ea typeface="ＭＳ Ｐゴシック" panose="020B0600070205080204" pitchFamily="34" charset="-128"/>
              </a:rPr>
              <a:t>s analysis</a:t>
            </a:r>
          </a:p>
          <a:p>
            <a:pPr marL="1095375" lvl="2" indent="-173038">
              <a:buFontTx/>
              <a:buChar char="•"/>
            </a:pPr>
            <a:r>
              <a:rPr lang="en-US" altLang="en-US">
                <a:ea typeface="ＭＳ Ｐゴシック" panose="020B0600070205080204" pitchFamily="34" charset="-128"/>
              </a:rPr>
              <a:t>Separated the roles of physician and investigator and identified the different relationship of each to patients or subjects</a:t>
            </a:r>
          </a:p>
        </p:txBody>
      </p:sp>
      <p:sp>
        <p:nvSpPr>
          <p:cNvPr id="29700" name="Slide Number Placeholder 3">
            <a:extLst>
              <a:ext uri="{FF2B5EF4-FFF2-40B4-BE49-F238E27FC236}">
                <a16:creationId xmlns:a16="http://schemas.microsoft.com/office/drawing/2014/main" id="{809113E7-52DB-48F1-AA2D-6A640512E4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ＭＳ Ｐゴシック" panose="020B0600070205080204" pitchFamily="34" charset="-128"/>
              </a:defRPr>
            </a:lvl1pPr>
            <a:lvl2pPr marL="749300" indent="-287338" defTabSz="931863">
              <a:defRPr>
                <a:solidFill>
                  <a:schemeClr val="tx1"/>
                </a:solidFill>
                <a:latin typeface="Helvetica" panose="020B0604020202020204" pitchFamily="34" charset="0"/>
                <a:ea typeface="ＭＳ Ｐゴシック" panose="020B0600070205080204" pitchFamily="34" charset="-128"/>
              </a:defRPr>
            </a:lvl2pPr>
            <a:lvl3pPr marL="1152525" indent="-230188" defTabSz="931863">
              <a:defRPr>
                <a:solidFill>
                  <a:schemeClr val="tx1"/>
                </a:solidFill>
                <a:latin typeface="Helvetica" panose="020B0604020202020204" pitchFamily="34" charset="0"/>
                <a:ea typeface="ＭＳ Ｐゴシック" panose="020B0600070205080204" pitchFamily="34" charset="-128"/>
              </a:defRPr>
            </a:lvl3pPr>
            <a:lvl4pPr marL="1614488" indent="-230188" defTabSz="931863">
              <a:defRPr>
                <a:solidFill>
                  <a:schemeClr val="tx1"/>
                </a:solidFill>
                <a:latin typeface="Helvetica" panose="020B0604020202020204" pitchFamily="34" charset="0"/>
                <a:ea typeface="ＭＳ Ｐゴシック" panose="020B0600070205080204" pitchFamily="34" charset="-128"/>
              </a:defRPr>
            </a:lvl4pPr>
            <a:lvl5pPr marL="2076450" indent="-230188" defTabSz="931863">
              <a:defRPr>
                <a:solidFill>
                  <a:schemeClr val="tx1"/>
                </a:solidFill>
                <a:latin typeface="Helvetica" panose="020B0604020202020204" pitchFamily="34" charset="0"/>
                <a:ea typeface="ＭＳ Ｐゴシック"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9pPr>
          </a:lstStyle>
          <a:p>
            <a:fld id="{BB88725D-504B-4194-BAE6-5574F27D5DF6}" type="slidenum">
              <a:rPr lang="en-US" altLang="en-US" smtClean="0"/>
              <a:pPr/>
              <a:t>11</a:t>
            </a:fld>
            <a:endParaRPr lang="en-US" altLang="en-US"/>
          </a:p>
        </p:txBody>
      </p:sp>
    </p:spTree>
    <p:extLst>
      <p:ext uri="{BB962C8B-B14F-4D97-AF65-F5344CB8AC3E}">
        <p14:creationId xmlns:p14="http://schemas.microsoft.com/office/powerpoint/2010/main" val="2714386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 charge to the national commission was</a:t>
            </a:r>
            <a:r>
              <a:rPr lang="en-US" altLang="en-US" baseline="0" dirty="0"/>
              <a:t> to </a:t>
            </a:r>
            <a:r>
              <a:rPr lang="en-US" altLang="en-US" dirty="0"/>
              <a:t>Identify ethical principles and to Develop guidelines</a:t>
            </a: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2950" indent="-285750" defTabSz="931863">
              <a:defRPr>
                <a:solidFill>
                  <a:schemeClr val="tx1"/>
                </a:solidFill>
                <a:latin typeface="Helvetica" panose="020B0604020202020204" pitchFamily="34" charset="0"/>
                <a:ea typeface="MS PGothic" panose="020B0600070205080204" pitchFamily="34" charset="-128"/>
              </a:defRPr>
            </a:lvl2pPr>
            <a:lvl3pPr marL="1143000" indent="-228600" defTabSz="931863">
              <a:defRPr>
                <a:solidFill>
                  <a:schemeClr val="tx1"/>
                </a:solidFill>
                <a:latin typeface="Helvetica" panose="020B0604020202020204" pitchFamily="34" charset="0"/>
                <a:ea typeface="MS PGothic" panose="020B0600070205080204" pitchFamily="34" charset="-128"/>
              </a:defRPr>
            </a:lvl3pPr>
            <a:lvl4pPr marL="1600200" indent="-228600" defTabSz="931863">
              <a:defRPr>
                <a:solidFill>
                  <a:schemeClr val="tx1"/>
                </a:solidFill>
                <a:latin typeface="Helvetica" panose="020B0604020202020204" pitchFamily="34" charset="0"/>
                <a:ea typeface="MS PGothic" panose="020B0600070205080204" pitchFamily="34" charset="-128"/>
              </a:defRPr>
            </a:lvl4pPr>
            <a:lvl5pPr marL="2057400" indent="-228600" defTabSz="931863">
              <a:defRPr>
                <a:solidFill>
                  <a:schemeClr val="tx1"/>
                </a:solidFill>
                <a:latin typeface="Helvetica" panose="020B0604020202020204" pitchFamily="34" charset="0"/>
                <a:ea typeface="MS PGothic" panose="020B0600070205080204" pitchFamily="34" charset="-128"/>
              </a:defRPr>
            </a:lvl5pPr>
            <a:lvl6pPr marL="25146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7CC39128-E353-4A56-9271-E59990ADB106}" type="slidenum">
              <a:rPr lang="en-US" altLang="en-US" smtClean="0"/>
              <a:pPr/>
              <a:t>12</a:t>
            </a:fld>
            <a:endParaRPr lang="en-US" altLang="en-US"/>
          </a:p>
        </p:txBody>
      </p:sp>
    </p:spTree>
    <p:extLst>
      <p:ext uri="{BB962C8B-B14F-4D97-AF65-F5344CB8AC3E}">
        <p14:creationId xmlns:p14="http://schemas.microsoft.com/office/powerpoint/2010/main" val="159136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E2B2834A-DF46-45A9-9201-08B50DC34903}" type="slidenum">
              <a:rPr lang="en-US" altLang="en-US" smtClean="0"/>
              <a:pPr/>
              <a:t>13</a:t>
            </a:fld>
            <a:endParaRPr lang="en-US" alt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eaLnBrk="1" hangingPunct="1">
              <a:buFontTx/>
              <a:buChar char="•"/>
            </a:pPr>
            <a:r>
              <a:rPr lang="en-US" altLang="en-US" sz="1400" b="1" dirty="0">
                <a:solidFill>
                  <a:srgbClr val="7030A0"/>
                </a:solidFill>
              </a:rPr>
              <a:t>National Research Act of 1974:  was a call for regulations</a:t>
            </a:r>
          </a:p>
          <a:p>
            <a:pPr marL="633413" lvl="1" indent="-173038" eaLnBrk="1" hangingPunct="1">
              <a:buFontTx/>
              <a:buChar char="•"/>
            </a:pPr>
            <a:endParaRPr lang="en-US" altLang="en-US" sz="1400" dirty="0">
              <a:solidFill>
                <a:srgbClr val="7030A0"/>
              </a:solidFill>
            </a:endParaRPr>
          </a:p>
          <a:p>
            <a:pPr marL="1095375" lvl="2" indent="-173038" eaLnBrk="1" hangingPunct="1">
              <a:buFontTx/>
              <a:buChar char="•"/>
            </a:pPr>
            <a:r>
              <a:rPr lang="en-US" altLang="en-US" b="1" dirty="0"/>
              <a:t>The Most influential recommendations were contained</a:t>
            </a:r>
            <a:r>
              <a:rPr lang="en-US" altLang="en-US" b="1" baseline="0" dirty="0"/>
              <a:t> in </a:t>
            </a:r>
            <a:r>
              <a:rPr lang="en-US" altLang="en-US" b="1" dirty="0"/>
              <a:t>the Belmont Report</a:t>
            </a:r>
            <a:endParaRPr lang="en-US" altLang="en-US" dirty="0"/>
          </a:p>
        </p:txBody>
      </p:sp>
    </p:spTree>
    <p:extLst>
      <p:ext uri="{BB962C8B-B14F-4D97-AF65-F5344CB8AC3E}">
        <p14:creationId xmlns:p14="http://schemas.microsoft.com/office/powerpoint/2010/main" val="3809810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E8FDF987-3A77-4FB8-A5D7-E73B3DB8B0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Helvetica" panose="020B0604020202020204" pitchFamily="34" charset="0"/>
                <a:ea typeface="ＭＳ Ｐゴシック" panose="020B0600070205080204" pitchFamily="34" charset="-128"/>
              </a:defRPr>
            </a:lvl1pPr>
            <a:lvl2pPr marL="749300" indent="-287338" defTabSz="930275">
              <a:defRPr>
                <a:solidFill>
                  <a:schemeClr val="tx1"/>
                </a:solidFill>
                <a:latin typeface="Helvetica" panose="020B0604020202020204" pitchFamily="34" charset="0"/>
                <a:ea typeface="ＭＳ Ｐゴシック" panose="020B0600070205080204" pitchFamily="34" charset="-128"/>
              </a:defRPr>
            </a:lvl2pPr>
            <a:lvl3pPr marL="1152525" indent="-230188" defTabSz="930275">
              <a:defRPr>
                <a:solidFill>
                  <a:schemeClr val="tx1"/>
                </a:solidFill>
                <a:latin typeface="Helvetica" panose="020B0604020202020204" pitchFamily="34" charset="0"/>
                <a:ea typeface="ＭＳ Ｐゴシック" panose="020B0600070205080204" pitchFamily="34" charset="-128"/>
              </a:defRPr>
            </a:lvl3pPr>
            <a:lvl4pPr marL="1614488" indent="-230188" defTabSz="930275">
              <a:defRPr>
                <a:solidFill>
                  <a:schemeClr val="tx1"/>
                </a:solidFill>
                <a:latin typeface="Helvetica" panose="020B0604020202020204" pitchFamily="34" charset="0"/>
                <a:ea typeface="ＭＳ Ｐゴシック" panose="020B0600070205080204" pitchFamily="34" charset="-128"/>
              </a:defRPr>
            </a:lvl4pPr>
            <a:lvl5pPr marL="2076450" indent="-230188" defTabSz="930275">
              <a:defRPr>
                <a:solidFill>
                  <a:schemeClr val="tx1"/>
                </a:solidFill>
                <a:latin typeface="Helvetica" panose="020B0604020202020204" pitchFamily="34" charset="0"/>
                <a:ea typeface="ＭＳ Ｐゴシック" panose="020B0600070205080204" pitchFamily="34" charset="-128"/>
              </a:defRPr>
            </a:lvl5pPr>
            <a:lvl6pPr marL="25336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6pPr>
            <a:lvl7pPr marL="29908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7pPr>
            <a:lvl8pPr marL="34480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8pPr>
            <a:lvl9pPr marL="39052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9pPr>
          </a:lstStyle>
          <a:p>
            <a:fld id="{2D94EFAB-6915-49AD-A042-8544966CED07}" type="slidenum">
              <a:rPr lang="en-US" altLang="en-US" smtClean="0"/>
              <a:pPr/>
              <a:t>14</a:t>
            </a:fld>
            <a:endParaRPr lang="en-US" altLang="en-US"/>
          </a:p>
        </p:txBody>
      </p:sp>
      <p:sp>
        <p:nvSpPr>
          <p:cNvPr id="39939" name="Rectangle 2">
            <a:extLst>
              <a:ext uri="{FF2B5EF4-FFF2-40B4-BE49-F238E27FC236}">
                <a16:creationId xmlns:a16="http://schemas.microsoft.com/office/drawing/2014/main" id="{F21D9CDC-1DBC-4E49-8533-1D28419EA4F3}"/>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92D09C29-84CD-4220-865D-06B97CA46E2E}"/>
              </a:ext>
            </a:extLst>
          </p:cNvPr>
          <p:cNvSpPr>
            <a:spLocks noGrp="1" noChangeArrowheads="1"/>
          </p:cNvSpPr>
          <p:nvPr>
            <p:ph type="body" idx="1"/>
          </p:nvPr>
        </p:nvSpPr>
        <p:spPr>
          <a:ln/>
        </p:spPr>
        <p:txBody>
          <a:bodyPr/>
          <a:lstStyle/>
          <a:p>
            <a:pPr marL="171460" indent="-171460" eaLnBrk="1" hangingPunct="1">
              <a:buFontTx/>
              <a:buChar char="•"/>
              <a:defRPr/>
            </a:pPr>
            <a:r>
              <a:rPr lang="en-US" dirty="0"/>
              <a:t>Application of those principles are laid out as the expectations/actions required by the human subjects protection regulations</a:t>
            </a:r>
          </a:p>
          <a:p>
            <a:pPr marL="632957" lvl="1" indent="-171460" eaLnBrk="1" hangingPunct="1">
              <a:buFontTx/>
              <a:buChar char="•"/>
              <a:defRPr/>
            </a:pPr>
            <a:r>
              <a:rPr lang="en-US" dirty="0"/>
              <a:t>Informed consent and the systematic evaluation of risks and benefits are idealized goals and realization remains difficult for both investigators and reviewers.</a:t>
            </a:r>
          </a:p>
          <a:p>
            <a:pPr marL="632957" lvl="1" indent="-171460" eaLnBrk="1" hangingPunct="1">
              <a:buFontTx/>
              <a:buChar char="•"/>
              <a:defRPr/>
            </a:pPr>
            <a:r>
              <a:rPr lang="en-US" dirty="0"/>
              <a:t>Justice in the selection of subjects has been realized in concert with awareness resulting from the civil rights and women</a:t>
            </a:r>
            <a:r>
              <a:rPr lang="ja-JP" altLang="en-US" dirty="0"/>
              <a:t>’</a:t>
            </a:r>
            <a:r>
              <a:rPr lang="en-US" altLang="ja-JP" dirty="0"/>
              <a:t>s movements.</a:t>
            </a:r>
          </a:p>
          <a:p>
            <a:pPr marL="632957" lvl="1" indent="-171460" eaLnBrk="1" hangingPunct="1">
              <a:buFontTx/>
              <a:buChar char="•"/>
              <a:defRPr/>
            </a:pPr>
            <a:r>
              <a:rPr lang="en-US" dirty="0"/>
              <a:t>Vulnerable populations include institutionalized populations, plus those who experience </a:t>
            </a:r>
            <a:r>
              <a:rPr lang="en-US" dirty="0">
                <a:effectLst>
                  <a:outerShdw blurRad="38100" dist="38100" dir="2700000" algn="tl">
                    <a:srgbClr val="000000">
                      <a:alpha val="43137"/>
                    </a:srgbClr>
                  </a:outerShdw>
                </a:effectLst>
              </a:rPr>
              <a:t>diminished autonomy</a:t>
            </a:r>
            <a:r>
              <a:rPr lang="en-US" dirty="0"/>
              <a:t>, i.e., reduced capacity for self-protection for any reason, such as children and people with mental disabilities</a:t>
            </a:r>
          </a:p>
          <a:p>
            <a:pPr marL="171460" indent="-171460" eaLnBrk="1" hangingPunct="1">
              <a:defRPr/>
            </a:pPr>
            <a:endParaRPr lang="en-US" dirty="0"/>
          </a:p>
          <a:p>
            <a:pPr marL="171460" indent="-171460" eaLnBrk="1" hangingPunct="1">
              <a:defRPr/>
            </a:pPr>
            <a:r>
              <a:rPr lang="en-US" dirty="0"/>
              <a:t>A significant change in social attitudes towards research participation resulted from the AIDS epidemic:  the shift from being a </a:t>
            </a:r>
            <a:r>
              <a:rPr lang="ja-JP" altLang="en-US" dirty="0"/>
              <a:t>“</a:t>
            </a:r>
            <a:r>
              <a:rPr lang="en-US" altLang="ja-JP" dirty="0"/>
              <a:t>guinea pig</a:t>
            </a:r>
            <a:r>
              <a:rPr lang="ja-JP" altLang="en-US" dirty="0"/>
              <a:t>”</a:t>
            </a:r>
            <a:r>
              <a:rPr lang="en-US" altLang="ja-JP" dirty="0"/>
              <a:t> to bringing lawsuits for access to investigational drugs, most recently by the Abigail Alliance. </a:t>
            </a:r>
          </a:p>
          <a:p>
            <a:pPr marL="171460" indent="-171460" eaLnBrk="1" hangingPunct="1">
              <a:defRPr/>
            </a:pPr>
            <a:endParaRPr lang="en-US" dirty="0"/>
          </a:p>
          <a:p>
            <a:pPr marL="171460" indent="-171460" eaLnBrk="1" hangingPunct="1">
              <a:defRPr/>
            </a:pPr>
            <a:r>
              <a:rPr lang="en-US" dirty="0"/>
              <a:t>International research introduces complexity in applying these ethical principles in varying social and cultural settings.   </a:t>
            </a:r>
          </a:p>
        </p:txBody>
      </p:sp>
    </p:spTree>
    <p:extLst>
      <p:ext uri="{BB962C8B-B14F-4D97-AF65-F5344CB8AC3E}">
        <p14:creationId xmlns:p14="http://schemas.microsoft.com/office/powerpoint/2010/main" val="231137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a:solidFill>
                  <a:schemeClr val="tx1"/>
                </a:solidFill>
                <a:latin typeface="Helvetica" panose="020B0604020202020204" pitchFamily="34" charset="0"/>
                <a:ea typeface="MS PGothic" panose="020B0600070205080204" pitchFamily="34" charset="-128"/>
              </a:defRPr>
            </a:lvl1pPr>
            <a:lvl2pPr marL="742950" indent="-285750" defTabSz="917575">
              <a:defRPr>
                <a:solidFill>
                  <a:schemeClr val="tx1"/>
                </a:solidFill>
                <a:latin typeface="Helvetica" panose="020B0604020202020204" pitchFamily="34" charset="0"/>
                <a:ea typeface="MS PGothic" panose="020B0600070205080204" pitchFamily="34" charset="-128"/>
              </a:defRPr>
            </a:lvl2pPr>
            <a:lvl3pPr marL="1143000" indent="-228600" defTabSz="917575">
              <a:defRPr>
                <a:solidFill>
                  <a:schemeClr val="tx1"/>
                </a:solidFill>
                <a:latin typeface="Helvetica" panose="020B0604020202020204" pitchFamily="34" charset="0"/>
                <a:ea typeface="MS PGothic" panose="020B0600070205080204" pitchFamily="34" charset="-128"/>
              </a:defRPr>
            </a:lvl3pPr>
            <a:lvl4pPr marL="1600200" indent="-228600" defTabSz="917575">
              <a:defRPr>
                <a:solidFill>
                  <a:schemeClr val="tx1"/>
                </a:solidFill>
                <a:latin typeface="Helvetica" panose="020B0604020202020204" pitchFamily="34" charset="0"/>
                <a:ea typeface="MS PGothic" panose="020B0600070205080204" pitchFamily="34" charset="-128"/>
              </a:defRPr>
            </a:lvl4pPr>
            <a:lvl5pPr marL="2057400" indent="-228600" defTabSz="917575">
              <a:defRPr>
                <a:solidFill>
                  <a:schemeClr val="tx1"/>
                </a:solidFill>
                <a:latin typeface="Helvetica"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6B424AF1-39BE-4EBD-85C6-5511B74BA194}" type="slidenum">
              <a:rPr lang="en-US" altLang="en-US" smtClean="0"/>
              <a:pPr/>
              <a:t>15</a:t>
            </a:fld>
            <a:endParaRPr lang="en-US" altLang="en-US"/>
          </a:p>
        </p:txBody>
      </p:sp>
      <p:sp>
        <p:nvSpPr>
          <p:cNvPr id="60419" name="Rectangle 2"/>
          <p:cNvSpPr>
            <a:spLocks noGrp="1" noRot="1" noChangeAspect="1" noChangeArrowheads="1" noTextEdit="1"/>
          </p:cNvSpPr>
          <p:nvPr>
            <p:ph type="sldImg"/>
          </p:nvPr>
        </p:nvSpPr>
        <p:spPr>
          <a:xfrm>
            <a:off x="2814638" y="519113"/>
            <a:ext cx="3465512" cy="2598737"/>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In the National Research Act of 1974, Congress delegated authority to </a:t>
            </a:r>
            <a:r>
              <a:rPr kumimoji="0" lang="en-US" sz="1200" b="0" i="0" u="none" strike="noStrike" cap="none" normalizeH="0" baseline="0" dirty="0">
                <a:ln>
                  <a:noFill/>
                </a:ln>
                <a:solidFill>
                  <a:schemeClr val="tx1"/>
                </a:solidFill>
                <a:effectLst/>
                <a:latin typeface="Helvetica" pitchFamily="34" charset="0"/>
              </a:rPr>
              <a:t>Department of Health, Education, and Welfare </a:t>
            </a:r>
            <a:r>
              <a:rPr lang="en-US" altLang="en-US" dirty="0"/>
              <a:t>to produce regulations, which have the force of law.</a:t>
            </a:r>
          </a:p>
          <a:p>
            <a:pPr eaLnBrk="1" hangingPunct="1"/>
            <a:endParaRPr lang="en-US" altLang="en-US" dirty="0"/>
          </a:p>
          <a:p>
            <a:pPr eaLnBrk="1" hangingPunct="1"/>
            <a:r>
              <a:rPr lang="en-US" altLang="en-US" dirty="0"/>
              <a:t>The Common Rule is also known as the “federal policy” on human subjects protection.</a:t>
            </a:r>
          </a:p>
          <a:p>
            <a:pPr eaLnBrk="1" hangingPunct="1"/>
            <a:endParaRPr lang="en-US" altLang="en-US" dirty="0"/>
          </a:p>
          <a:p>
            <a:pPr eaLnBrk="1" hangingPunct="1"/>
            <a:r>
              <a:rPr lang="en-US" altLang="en-US" dirty="0"/>
              <a:t>The rule was just updated</a:t>
            </a:r>
            <a:r>
              <a:rPr lang="en-US" altLang="en-US" baseline="0" dirty="0"/>
              <a:t> and the changes were implemented in 2018.</a:t>
            </a:r>
            <a:endParaRPr lang="en-US" altLang="en-US" dirty="0"/>
          </a:p>
        </p:txBody>
      </p:sp>
    </p:spTree>
    <p:extLst>
      <p:ext uri="{BB962C8B-B14F-4D97-AF65-F5344CB8AC3E}">
        <p14:creationId xmlns:p14="http://schemas.microsoft.com/office/powerpoint/2010/main" val="402637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timelines for regulatory evolution apply to international sites.</a:t>
            </a:r>
          </a:p>
          <a:p>
            <a:pPr algn="l"/>
            <a:r>
              <a:rPr lang="en-US" sz="1200" dirty="0">
                <a:latin typeface="Times New Roman" panose="02020603050405020304" pitchFamily="18" charset="0"/>
                <a:cs typeface="Times New Roman" panose="02020603050405020304" pitchFamily="18" charset="0"/>
              </a:rPr>
              <a:t>Most Countries have their own </a:t>
            </a:r>
          </a:p>
          <a:p>
            <a:pPr algn="l"/>
            <a:r>
              <a:rPr lang="en-US" sz="1200" dirty="0">
                <a:latin typeface="Times New Roman" panose="02020603050405020304" pitchFamily="18" charset="0"/>
                <a:cs typeface="Times New Roman" panose="02020603050405020304" pitchFamily="18" charset="0"/>
              </a:rPr>
              <a:t>Ethics Committees and Guidelines</a:t>
            </a:r>
            <a:endParaRPr lang="en-US" sz="1200" dirty="0">
              <a:solidFill>
                <a:srgbClr val="FF0000"/>
              </a:solidFill>
              <a:latin typeface="Times New Roman" panose="02020603050405020304" pitchFamily="18"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93F06-A32F-4D85-8800-509697051C74}" type="slidenum">
              <a:rPr lang="en-US" altLang="en-US" smtClean="0"/>
              <a:pPr>
                <a:defRPr/>
              </a:pPr>
              <a:t>16</a:t>
            </a:fld>
            <a:endParaRPr lang="en-US" altLang="en-US"/>
          </a:p>
        </p:txBody>
      </p:sp>
    </p:spTree>
    <p:extLst>
      <p:ext uri="{BB962C8B-B14F-4D97-AF65-F5344CB8AC3E}">
        <p14:creationId xmlns:p14="http://schemas.microsoft.com/office/powerpoint/2010/main" val="3037938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A170B1C3-51A1-4F31-820D-80C228A83F81}"/>
              </a:ext>
            </a:extLst>
          </p:cNvPr>
          <p:cNvSpPr>
            <a:spLocks noGrp="1" noRot="1" noChangeAspect="1" noChangeArrowheads="1" noTextEdit="1"/>
          </p:cNvSpPr>
          <p:nvPr>
            <p:ph type="sldImg"/>
          </p:nvPr>
        </p:nvSpPr>
        <p:spPr>
          <a:ln/>
        </p:spPr>
      </p:sp>
      <p:sp>
        <p:nvSpPr>
          <p:cNvPr id="44035" name="Notes Placeholder 2">
            <a:extLst>
              <a:ext uri="{FF2B5EF4-FFF2-40B4-BE49-F238E27FC236}">
                <a16:creationId xmlns:a16="http://schemas.microsoft.com/office/drawing/2014/main" id="{E4747447-AB7E-412D-A0C1-13F7F3B9244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defTabSz="922338">
              <a:buFontTx/>
              <a:buChar char="•"/>
            </a:pPr>
            <a:r>
              <a:rPr lang="en-US" altLang="en-US" dirty="0">
                <a:ea typeface="ＭＳ Ｐゴシック" panose="020B0600070205080204" pitchFamily="34" charset="-128"/>
                <a:hlinkClick r:id="rId3"/>
              </a:rPr>
              <a:t>American </a:t>
            </a:r>
            <a:r>
              <a:rPr lang="en-US" altLang="en-US" b="1" dirty="0">
                <a:ea typeface="ＭＳ Ｐゴシック" panose="020B0600070205080204" pitchFamily="34" charset="-128"/>
                <a:hlinkClick r:id="rId3"/>
              </a:rPr>
              <a:t>Sociological</a:t>
            </a:r>
            <a:r>
              <a:rPr lang="en-US" altLang="en-US" dirty="0">
                <a:ea typeface="ＭＳ Ｐゴシック" panose="020B0600070205080204" pitchFamily="34" charset="-128"/>
                <a:hlinkClick r:id="rId3"/>
              </a:rPr>
              <a:t> Association</a:t>
            </a:r>
            <a:endParaRPr lang="en-US" altLang="en-US" dirty="0">
              <a:ea typeface="ＭＳ Ｐゴシック" panose="020B0600070205080204" pitchFamily="34" charset="-128"/>
            </a:endParaRPr>
          </a:p>
          <a:p>
            <a:pPr marL="173038" indent="-173038" defTabSz="922338">
              <a:buFontTx/>
              <a:buChar char="•"/>
            </a:pPr>
            <a:r>
              <a:rPr lang="en-US" altLang="en-US" dirty="0">
                <a:ea typeface="ＭＳ Ｐゴシック" panose="020B0600070205080204" pitchFamily="34" charset="-128"/>
              </a:rPr>
              <a:t>Human Subjects Regulations</a:t>
            </a:r>
          </a:p>
          <a:p>
            <a:pPr marL="173038" indent="-173038" defTabSz="922338">
              <a:buFontTx/>
              <a:buChar char="•"/>
            </a:pPr>
            <a:r>
              <a:rPr lang="en-US" altLang="en-US" dirty="0">
                <a:ea typeface="ＭＳ Ｐゴシック" panose="020B0600070205080204" pitchFamily="34" charset="-128"/>
              </a:rPr>
              <a:t>FDA Regulations</a:t>
            </a:r>
          </a:p>
          <a:p>
            <a:pPr marL="633413" lvl="1" indent="-173038" defTabSz="922338">
              <a:buFontTx/>
              <a:buChar char="•"/>
            </a:pPr>
            <a:r>
              <a:rPr lang="en-US" altLang="en-US" dirty="0">
                <a:ea typeface="ＭＳ Ｐゴシック" panose="020B0600070205080204" pitchFamily="34" charset="-128"/>
              </a:rPr>
              <a:t>Pertain to investigational drugs and devices</a:t>
            </a:r>
          </a:p>
          <a:p>
            <a:pPr marL="633413" lvl="1" indent="-173038" defTabSz="922338">
              <a:buFontTx/>
              <a:buChar char="•"/>
            </a:pPr>
            <a:r>
              <a:rPr lang="en-US" altLang="en-US" dirty="0">
                <a:ea typeface="ＭＳ Ｐゴシック" panose="020B0600070205080204" pitchFamily="34" charset="-128"/>
              </a:rPr>
              <a:t>Other FDA regulated products (cosmetics, etc.)</a:t>
            </a:r>
          </a:p>
          <a:p>
            <a:pPr marL="173038" indent="-173038" defTabSz="922338">
              <a:buFontTx/>
              <a:buChar char="•"/>
            </a:pPr>
            <a:r>
              <a:rPr lang="en-US" altLang="en-US" dirty="0">
                <a:ea typeface="ＭＳ Ｐゴシック" panose="020B0600070205080204" pitchFamily="34" charset="-128"/>
              </a:rPr>
              <a:t>Protections in state law also apply to the extent they exist.  In general, states have enacted specific legal protections for mentally disabled populations.</a:t>
            </a:r>
          </a:p>
          <a:p>
            <a:pPr marL="633413" lvl="1" indent="-173038" defTabSz="922338">
              <a:buFontTx/>
              <a:buChar char="•"/>
            </a:pPr>
            <a:r>
              <a:rPr lang="en-US" altLang="en-US" dirty="0">
                <a:ea typeface="ＭＳ Ｐゴシック" panose="020B0600070205080204" pitchFamily="34" charset="-128"/>
              </a:rPr>
              <a:t>GINA, the Genetic Information Non-discrimination Act, is recent legislation providing federal protections from discrimination of employers and health care insurers on the basis of genotype has reduced concern to some extent.  Federal law also protects personal financial information and educational records.  Research using such records should satisfy the requirements of these laws.</a:t>
            </a:r>
          </a:p>
          <a:p>
            <a:pPr marL="460375" lvl="1" indent="0" defTabSz="922338">
              <a:buFontTx/>
              <a:buNone/>
            </a:pPr>
            <a:r>
              <a:rPr lang="en-US" altLang="en-US" dirty="0">
                <a:ea typeface="ＭＳ Ｐゴシック" panose="020B0600070205080204" pitchFamily="34" charset="-128"/>
              </a:rPr>
              <a:t>Protections also exist internationally-GDPR-The General Data Protection Regulation implemented 2018</a:t>
            </a:r>
          </a:p>
          <a:p>
            <a:pPr marL="173038" indent="-173038" defTabSz="922338"/>
            <a:endParaRPr lang="en-US" altLang="en-US" dirty="0">
              <a:ea typeface="ＭＳ Ｐゴシック" panose="020B0600070205080204" pitchFamily="34" charset="-128"/>
            </a:endParaRPr>
          </a:p>
        </p:txBody>
      </p:sp>
      <p:sp>
        <p:nvSpPr>
          <p:cNvPr id="44036" name="Slide Number Placeholder 3">
            <a:extLst>
              <a:ext uri="{FF2B5EF4-FFF2-40B4-BE49-F238E27FC236}">
                <a16:creationId xmlns:a16="http://schemas.microsoft.com/office/drawing/2014/main" id="{79D30A93-8529-4D30-9B0A-84867AC8FC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ＭＳ Ｐゴシック" panose="020B0600070205080204" pitchFamily="34" charset="-128"/>
              </a:defRPr>
            </a:lvl1pPr>
            <a:lvl2pPr marL="749300" indent="-287338" defTabSz="931863">
              <a:defRPr>
                <a:solidFill>
                  <a:schemeClr val="tx1"/>
                </a:solidFill>
                <a:latin typeface="Helvetica" panose="020B0604020202020204" pitchFamily="34" charset="0"/>
                <a:ea typeface="ＭＳ Ｐゴシック" panose="020B0600070205080204" pitchFamily="34" charset="-128"/>
              </a:defRPr>
            </a:lvl2pPr>
            <a:lvl3pPr marL="1152525" indent="-230188" defTabSz="931863">
              <a:defRPr>
                <a:solidFill>
                  <a:schemeClr val="tx1"/>
                </a:solidFill>
                <a:latin typeface="Helvetica" panose="020B0604020202020204" pitchFamily="34" charset="0"/>
                <a:ea typeface="ＭＳ Ｐゴシック" panose="020B0600070205080204" pitchFamily="34" charset="-128"/>
              </a:defRPr>
            </a:lvl3pPr>
            <a:lvl4pPr marL="1614488" indent="-230188" defTabSz="931863">
              <a:defRPr>
                <a:solidFill>
                  <a:schemeClr val="tx1"/>
                </a:solidFill>
                <a:latin typeface="Helvetica" panose="020B0604020202020204" pitchFamily="34" charset="0"/>
                <a:ea typeface="ＭＳ Ｐゴシック" panose="020B0600070205080204" pitchFamily="34" charset="-128"/>
              </a:defRPr>
            </a:lvl4pPr>
            <a:lvl5pPr marL="2076450" indent="-230188" defTabSz="931863">
              <a:defRPr>
                <a:solidFill>
                  <a:schemeClr val="tx1"/>
                </a:solidFill>
                <a:latin typeface="Helvetica" panose="020B0604020202020204" pitchFamily="34" charset="0"/>
                <a:ea typeface="ＭＳ Ｐゴシック"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9pPr>
          </a:lstStyle>
          <a:p>
            <a:fld id="{D51381CB-5BDF-465D-9BEB-26D0903CF498}" type="slidenum">
              <a:rPr lang="en-US" altLang="en-US" smtClean="0"/>
              <a:pPr/>
              <a:t>17</a:t>
            </a:fld>
            <a:endParaRPr lang="en-US" altLang="en-US"/>
          </a:p>
        </p:txBody>
      </p:sp>
    </p:spTree>
    <p:extLst>
      <p:ext uri="{BB962C8B-B14F-4D97-AF65-F5344CB8AC3E}">
        <p14:creationId xmlns:p14="http://schemas.microsoft.com/office/powerpoint/2010/main" val="193145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1925406B-31A4-4A47-81EE-86F35A1025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Helvetica" panose="020B0604020202020204" pitchFamily="34" charset="0"/>
                <a:ea typeface="ＭＳ Ｐゴシック" panose="020B0600070205080204" pitchFamily="34" charset="-128"/>
              </a:defRPr>
            </a:lvl1pPr>
            <a:lvl2pPr marL="747713" indent="-285750" defTabSz="930275">
              <a:defRPr>
                <a:solidFill>
                  <a:schemeClr val="tx1"/>
                </a:solidFill>
                <a:latin typeface="Helvetica" panose="020B0604020202020204" pitchFamily="34" charset="0"/>
                <a:ea typeface="ＭＳ Ｐゴシック" panose="020B0600070205080204" pitchFamily="34" charset="-128"/>
              </a:defRPr>
            </a:lvl2pPr>
            <a:lvl3pPr marL="1150938" indent="-228600" defTabSz="930275">
              <a:defRPr>
                <a:solidFill>
                  <a:schemeClr val="tx1"/>
                </a:solidFill>
                <a:latin typeface="Helvetica" panose="020B0604020202020204" pitchFamily="34" charset="0"/>
                <a:ea typeface="ＭＳ Ｐゴシック" panose="020B0600070205080204" pitchFamily="34" charset="-128"/>
              </a:defRPr>
            </a:lvl3pPr>
            <a:lvl4pPr marL="1612900" indent="-228600" defTabSz="930275">
              <a:defRPr>
                <a:solidFill>
                  <a:schemeClr val="tx1"/>
                </a:solidFill>
                <a:latin typeface="Helvetica" panose="020B0604020202020204" pitchFamily="34" charset="0"/>
                <a:ea typeface="ＭＳ Ｐゴシック" panose="020B0600070205080204" pitchFamily="34" charset="-128"/>
              </a:defRPr>
            </a:lvl4pPr>
            <a:lvl5pPr marL="2074863" indent="-228600" defTabSz="930275">
              <a:defRPr>
                <a:solidFill>
                  <a:schemeClr val="tx1"/>
                </a:solidFill>
                <a:latin typeface="Helvetica" panose="020B0604020202020204" pitchFamily="34" charset="0"/>
                <a:ea typeface="ＭＳ Ｐゴシック" panose="020B0600070205080204" pitchFamily="34" charset="-128"/>
              </a:defRPr>
            </a:lvl5pPr>
            <a:lvl6pPr marL="2532063" indent="-228600"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6pPr>
            <a:lvl7pPr marL="2989263" indent="-228600"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7pPr>
            <a:lvl8pPr marL="3446463" indent="-228600"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8pPr>
            <a:lvl9pPr marL="3903663" indent="-228600"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9pPr>
          </a:lstStyle>
          <a:p>
            <a:fld id="{61C4CD2A-06B2-4888-B6EE-D6C9E56D3D63}" type="slidenum">
              <a:rPr lang="en-US" altLang="en-US" smtClean="0"/>
              <a:pPr/>
              <a:t>18</a:t>
            </a:fld>
            <a:endParaRPr lang="en-US" altLang="en-US"/>
          </a:p>
        </p:txBody>
      </p:sp>
      <p:sp>
        <p:nvSpPr>
          <p:cNvPr id="50179" name="Rectangle 2">
            <a:extLst>
              <a:ext uri="{FF2B5EF4-FFF2-40B4-BE49-F238E27FC236}">
                <a16:creationId xmlns:a16="http://schemas.microsoft.com/office/drawing/2014/main" id="{8BFC03E9-97C3-4E43-9BED-8BEAC8806BA4}"/>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35684B83-1B5A-4EE6-B93C-C141CE90F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What we look at when determining if the benefit outweighs the risk</a:t>
            </a:r>
          </a:p>
        </p:txBody>
      </p:sp>
    </p:spTree>
    <p:extLst>
      <p:ext uri="{BB962C8B-B14F-4D97-AF65-F5344CB8AC3E}">
        <p14:creationId xmlns:p14="http://schemas.microsoft.com/office/powerpoint/2010/main" val="2390787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7D2929A9-539C-4BB5-96A5-B83F571D8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Helvetica" panose="020B0604020202020204" pitchFamily="34" charset="0"/>
                <a:ea typeface="ＭＳ Ｐゴシック" panose="020B0600070205080204" pitchFamily="34" charset="-128"/>
              </a:defRPr>
            </a:lvl1pPr>
            <a:lvl2pPr marL="749300" indent="-287338" defTabSz="930275">
              <a:defRPr>
                <a:solidFill>
                  <a:schemeClr val="tx1"/>
                </a:solidFill>
                <a:latin typeface="Helvetica" panose="020B0604020202020204" pitchFamily="34" charset="0"/>
                <a:ea typeface="ＭＳ Ｐゴシック" panose="020B0600070205080204" pitchFamily="34" charset="-128"/>
              </a:defRPr>
            </a:lvl2pPr>
            <a:lvl3pPr marL="1152525" indent="-230188" defTabSz="930275">
              <a:defRPr>
                <a:solidFill>
                  <a:schemeClr val="tx1"/>
                </a:solidFill>
                <a:latin typeface="Helvetica" panose="020B0604020202020204" pitchFamily="34" charset="0"/>
                <a:ea typeface="ＭＳ Ｐゴシック" panose="020B0600070205080204" pitchFamily="34" charset="-128"/>
              </a:defRPr>
            </a:lvl3pPr>
            <a:lvl4pPr marL="1614488" indent="-230188" defTabSz="930275">
              <a:defRPr>
                <a:solidFill>
                  <a:schemeClr val="tx1"/>
                </a:solidFill>
                <a:latin typeface="Helvetica" panose="020B0604020202020204" pitchFamily="34" charset="0"/>
                <a:ea typeface="ＭＳ Ｐゴシック" panose="020B0600070205080204" pitchFamily="34" charset="-128"/>
              </a:defRPr>
            </a:lvl4pPr>
            <a:lvl5pPr marL="2076450" indent="-230188" defTabSz="930275">
              <a:defRPr>
                <a:solidFill>
                  <a:schemeClr val="tx1"/>
                </a:solidFill>
                <a:latin typeface="Helvetica" panose="020B0604020202020204" pitchFamily="34" charset="0"/>
                <a:ea typeface="ＭＳ Ｐゴシック" panose="020B0600070205080204" pitchFamily="34" charset="-128"/>
              </a:defRPr>
            </a:lvl5pPr>
            <a:lvl6pPr marL="25336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6pPr>
            <a:lvl7pPr marL="29908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7pPr>
            <a:lvl8pPr marL="34480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8pPr>
            <a:lvl9pPr marL="39052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9pPr>
          </a:lstStyle>
          <a:p>
            <a:fld id="{D9CD40BF-E3B0-4C2A-9833-E19E86796C07}" type="slidenum">
              <a:rPr lang="en-US" altLang="en-US" smtClean="0"/>
              <a:pPr/>
              <a:t>19</a:t>
            </a:fld>
            <a:endParaRPr lang="en-US" altLang="en-US"/>
          </a:p>
        </p:txBody>
      </p:sp>
      <p:sp>
        <p:nvSpPr>
          <p:cNvPr id="46083" name="Rectangle 2">
            <a:extLst>
              <a:ext uri="{FF2B5EF4-FFF2-40B4-BE49-F238E27FC236}">
                <a16:creationId xmlns:a16="http://schemas.microsoft.com/office/drawing/2014/main" id="{E6AFBCCD-DD43-4565-9250-3B95E2DF70AF}"/>
              </a:ext>
            </a:extLst>
          </p:cNvPr>
          <p:cNvSpPr>
            <a:spLocks noGrp="1" noRot="1" noChangeAspect="1" noChangeArrowheads="1" noTextEdit="1"/>
          </p:cNvSpPr>
          <p:nvPr>
            <p:ph type="sldImg"/>
          </p:nvPr>
        </p:nvSpPr>
        <p:spPr>
          <a:xfrm>
            <a:off x="1181100" y="696913"/>
            <a:ext cx="4649788" cy="3487737"/>
          </a:xfrm>
          <a:ln/>
        </p:spPr>
      </p:sp>
      <p:sp>
        <p:nvSpPr>
          <p:cNvPr id="46084" name="Rectangle 3">
            <a:extLst>
              <a:ext uri="{FF2B5EF4-FFF2-40B4-BE49-F238E27FC236}">
                <a16:creationId xmlns:a16="http://schemas.microsoft.com/office/drawing/2014/main" id="{963912D9-2BD4-43AE-AF37-D9423143FDB7}"/>
              </a:ext>
            </a:extLst>
          </p:cNvPr>
          <p:cNvSpPr>
            <a:spLocks noGrp="1" noChangeArrowheads="1"/>
          </p:cNvSpPr>
          <p:nvPr>
            <p:ph type="body" idx="1"/>
          </p:nvPr>
        </p:nvSpPr>
        <p:spPr>
          <a:xfrm>
            <a:off x="933450" y="4416425"/>
            <a:ext cx="51435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Social risks include stigma and adverse effects on reputation</a:t>
            </a:r>
          </a:p>
          <a:p>
            <a:pPr eaLnBrk="1" hangingPunct="1"/>
            <a:r>
              <a:rPr lang="en-US" altLang="en-US" dirty="0">
                <a:ea typeface="ＭＳ Ｐゴシック" panose="020B0600070205080204" pitchFamily="34" charset="-128"/>
              </a:rPr>
              <a:t>“No risk” determinations by investigators frequently fail to consider full range of possible risks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Minimal risk means that the probability and magnitude of harm or discomfort anticipated in the research are not greater in and of themselves than those ordinarily encountered in daily life or during the performance of routine physical or psychological examinations or tests.  Generally, the definition of minimal risk is understood to refer to healthy individuals, not the class of individuals who may have a certain disease or condition.</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Vulnerable populations include institutionalized populations, economically or educationally disadvantaged populations, populations of convenience rather than having relevance to the scientific question or design or chosen as a result of a burden and benefit analysis, and groups with diminished capacity for decision-making for any reason.</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International setting, different cultures- requires knowledge of social, political, cultural norms and setting.  Consultant specialist, or REB in that location may be needed.</a:t>
            </a:r>
          </a:p>
        </p:txBody>
      </p:sp>
    </p:spTree>
    <p:extLst>
      <p:ext uri="{BB962C8B-B14F-4D97-AF65-F5344CB8AC3E}">
        <p14:creationId xmlns:p14="http://schemas.microsoft.com/office/powerpoint/2010/main" val="399320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6295820D-49BD-4D43-B306-2E769DD706ED}"/>
              </a:ext>
            </a:extLst>
          </p:cNvPr>
          <p:cNvSpPr>
            <a:spLocks noGrp="1" noRot="1" noChangeAspect="1" noChangeArrowheads="1" noTextEdit="1"/>
          </p:cNvSpPr>
          <p:nvPr>
            <p:ph type="sldImg"/>
          </p:nvPr>
        </p:nvSpPr>
        <p:spPr>
          <a:xfrm>
            <a:off x="2894013" y="525463"/>
            <a:ext cx="3508375" cy="2630487"/>
          </a:xfrm>
          <a:ln/>
        </p:spPr>
      </p:sp>
      <p:sp>
        <p:nvSpPr>
          <p:cNvPr id="11267" name="Notes Placeholder 2">
            <a:extLst>
              <a:ext uri="{FF2B5EF4-FFF2-40B4-BE49-F238E27FC236}">
                <a16:creationId xmlns:a16="http://schemas.microsoft.com/office/drawing/2014/main" id="{1A05BF3D-5511-4037-A9AA-3C1FAF8078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Ethics  What do we mean by ethics?</a:t>
            </a:r>
          </a:p>
          <a:p>
            <a:r>
              <a:rPr lang="en-US" altLang="en-US" dirty="0">
                <a:ea typeface="ＭＳ Ｐゴシック" panose="020B0600070205080204" pitchFamily="34" charset="-128"/>
              </a:rPr>
              <a:t>standards of right and wrong </a:t>
            </a:r>
          </a:p>
          <a:p>
            <a:r>
              <a:rPr lang="en-US" altLang="en-US" dirty="0">
                <a:ea typeface="ＭＳ Ｐゴシック" panose="020B0600070205080204" pitchFamily="34" charset="-128"/>
              </a:rPr>
              <a:t>what humans ought to do, usually in terms of rights, obligations, benefits to society, fairness, or specific virtues. </a:t>
            </a:r>
          </a:p>
          <a:p>
            <a:r>
              <a:rPr lang="en-US" altLang="en-US" dirty="0">
                <a:ea typeface="ＭＳ Ｐゴシック" panose="020B0600070205080204" pitchFamily="34" charset="-128"/>
              </a:rPr>
              <a:t>For example, reasonable obligations to refrain from rape, stealing, murder, assault, slander, and fraud. </a:t>
            </a:r>
          </a:p>
          <a:p>
            <a:r>
              <a:rPr lang="en-US" altLang="en-US" dirty="0">
                <a:ea typeface="ＭＳ Ｐゴシック" panose="020B0600070205080204" pitchFamily="34" charset="-128"/>
              </a:rPr>
              <a:t>also virtues of honesty, compassion, and loyalty.</a:t>
            </a:r>
          </a:p>
          <a:p>
            <a:r>
              <a:rPr lang="en-US" altLang="en-US" dirty="0">
                <a:ea typeface="ＭＳ Ｐゴシック" panose="020B0600070205080204" pitchFamily="34" charset="-128"/>
              </a:rPr>
              <a:t>relate to rights, such as the right to life, the right to freedom from injury, and the right to privacy.</a:t>
            </a:r>
          </a:p>
          <a:p>
            <a:endParaRPr lang="en-US" altLang="en-US" dirty="0">
              <a:ea typeface="ＭＳ Ｐゴシック" panose="020B0600070205080204" pitchFamily="34" charset="-128"/>
            </a:endParaRPr>
          </a:p>
        </p:txBody>
      </p:sp>
      <p:sp>
        <p:nvSpPr>
          <p:cNvPr id="11268" name="Slide Number Placeholder 3">
            <a:extLst>
              <a:ext uri="{FF2B5EF4-FFF2-40B4-BE49-F238E27FC236}">
                <a16:creationId xmlns:a16="http://schemas.microsoft.com/office/drawing/2014/main" id="{52A56618-B1D4-4389-A1B7-EA74648893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Helvetica" panose="020B0604020202020204" pitchFamily="34" charset="0"/>
                <a:ea typeface="ＭＳ Ｐゴシック" panose="020B0600070205080204" pitchFamily="34" charset="-128"/>
              </a:defRPr>
            </a:lvl1pPr>
            <a:lvl2pPr marL="749300" indent="-287338" defTabSz="930275">
              <a:defRPr>
                <a:solidFill>
                  <a:schemeClr val="tx1"/>
                </a:solidFill>
                <a:latin typeface="Helvetica" panose="020B0604020202020204" pitchFamily="34" charset="0"/>
                <a:ea typeface="ＭＳ Ｐゴシック" panose="020B0600070205080204" pitchFamily="34" charset="-128"/>
              </a:defRPr>
            </a:lvl2pPr>
            <a:lvl3pPr marL="1152525" indent="-230188" defTabSz="930275">
              <a:defRPr>
                <a:solidFill>
                  <a:schemeClr val="tx1"/>
                </a:solidFill>
                <a:latin typeface="Helvetica" panose="020B0604020202020204" pitchFamily="34" charset="0"/>
                <a:ea typeface="ＭＳ Ｐゴシック" panose="020B0600070205080204" pitchFamily="34" charset="-128"/>
              </a:defRPr>
            </a:lvl3pPr>
            <a:lvl4pPr marL="1614488" indent="-230188" defTabSz="930275">
              <a:defRPr>
                <a:solidFill>
                  <a:schemeClr val="tx1"/>
                </a:solidFill>
                <a:latin typeface="Helvetica" panose="020B0604020202020204" pitchFamily="34" charset="0"/>
                <a:ea typeface="ＭＳ Ｐゴシック" panose="020B0600070205080204" pitchFamily="34" charset="-128"/>
              </a:defRPr>
            </a:lvl4pPr>
            <a:lvl5pPr marL="2076450" indent="-230188" defTabSz="930275">
              <a:defRPr>
                <a:solidFill>
                  <a:schemeClr val="tx1"/>
                </a:solidFill>
                <a:latin typeface="Helvetica" panose="020B0604020202020204" pitchFamily="34" charset="0"/>
                <a:ea typeface="ＭＳ Ｐゴシック" panose="020B0600070205080204" pitchFamily="34" charset="-128"/>
              </a:defRPr>
            </a:lvl5pPr>
            <a:lvl6pPr marL="25336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6pPr>
            <a:lvl7pPr marL="29908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7pPr>
            <a:lvl8pPr marL="34480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8pPr>
            <a:lvl9pPr marL="39052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9pPr>
          </a:lstStyle>
          <a:p>
            <a:fld id="{1A6FB73E-F1CF-429D-A47D-64F56F161E43}" type="slidenum">
              <a:rPr lang="en-US" altLang="en-US" smtClean="0"/>
              <a:pPr/>
              <a:t>2</a:t>
            </a:fld>
            <a:endParaRPr lang="en-US" altLang="en-US"/>
          </a:p>
        </p:txBody>
      </p:sp>
    </p:spTree>
    <p:extLst>
      <p:ext uri="{BB962C8B-B14F-4D97-AF65-F5344CB8AC3E}">
        <p14:creationId xmlns:p14="http://schemas.microsoft.com/office/powerpoint/2010/main" val="3957888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01C307C0-E3FD-4C87-B218-6CA576473478}" type="slidenum">
              <a:rPr lang="en-US" altLang="en-US" smtClean="0"/>
              <a:pPr/>
              <a:t>20</a:t>
            </a:fld>
            <a:endParaRPr lang="en-US" altLang="en-US"/>
          </a:p>
        </p:txBody>
      </p:sp>
      <p:sp>
        <p:nvSpPr>
          <p:cNvPr id="58371" name="Rectangle 2"/>
          <p:cNvSpPr>
            <a:spLocks noGrp="1" noRot="1" noChangeAspect="1" noChangeArrowheads="1" noTextEdit="1"/>
          </p:cNvSpPr>
          <p:nvPr>
            <p:ph type="sldImg"/>
          </p:nvPr>
        </p:nvSpPr>
        <p:spPr>
          <a:xfrm>
            <a:off x="2895600" y="525463"/>
            <a:ext cx="3508375" cy="2630487"/>
          </a:xfrm>
          <a:ln/>
        </p:spPr>
      </p:sp>
      <p:sp>
        <p:nvSpPr>
          <p:cNvPr id="58372" name="Rectangle 3"/>
          <p:cNvSpPr>
            <a:spLocks noGrp="1" noChangeArrowheads="1"/>
          </p:cNvSpPr>
          <p:nvPr>
            <p:ph type="body" idx="1"/>
          </p:nvPr>
        </p:nvSpPr>
        <p:spPr>
          <a:xfrm>
            <a:off x="1237836" y="3330419"/>
            <a:ext cx="6820728" cy="31544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eaLnBrk="1" hangingPunct="1">
              <a:buFontTx/>
              <a:buChar char="•"/>
            </a:pPr>
            <a:r>
              <a:rPr lang="en-US" altLang="ja-JP" dirty="0"/>
              <a:t>Investigators frequently say in their materials that their project involves  </a:t>
            </a:r>
            <a:r>
              <a:rPr lang="ja-JP" altLang="en-US" dirty="0"/>
              <a:t>“</a:t>
            </a:r>
            <a:r>
              <a:rPr lang="en-US" altLang="ja-JP" dirty="0"/>
              <a:t>No risk</a:t>
            </a:r>
            <a:r>
              <a:rPr lang="ja-JP" altLang="en-US" dirty="0"/>
              <a:t>”</a:t>
            </a:r>
            <a:r>
              <a:rPr lang="en-US" altLang="ja-JP" dirty="0"/>
              <a:t> </a:t>
            </a:r>
          </a:p>
          <a:p>
            <a:pPr marL="173038" indent="-173038" eaLnBrk="1" hangingPunct="1">
              <a:buFontTx/>
              <a:buChar char="•"/>
            </a:pPr>
            <a:r>
              <a:rPr lang="en-US" altLang="ja-JP" dirty="0"/>
              <a:t>In</a:t>
            </a:r>
            <a:r>
              <a:rPr lang="en-US" altLang="ja-JP" baseline="0" dirty="0"/>
              <a:t> glossing over risks, t</a:t>
            </a:r>
            <a:r>
              <a:rPr lang="en-US" altLang="ja-JP" dirty="0"/>
              <a:t>he</a:t>
            </a:r>
            <a:r>
              <a:rPr lang="en-US" altLang="ja-JP" baseline="0" dirty="0"/>
              <a:t> researchers </a:t>
            </a:r>
            <a:r>
              <a:rPr lang="en-US" altLang="ja-JP" dirty="0"/>
              <a:t>fail to consider full strategies</a:t>
            </a:r>
            <a:r>
              <a:rPr lang="en-US" altLang="ja-JP" baseline="0" dirty="0"/>
              <a:t> for minimizing risk.</a:t>
            </a:r>
          </a:p>
          <a:p>
            <a:pPr marL="173038" indent="-173038" eaLnBrk="1" hangingPunct="1">
              <a:buFontTx/>
              <a:buChar char="•"/>
            </a:pPr>
            <a:endParaRPr lang="en-US" altLang="en-US" baseline="0" dirty="0"/>
          </a:p>
          <a:p>
            <a:pPr marL="173038" indent="-173038" eaLnBrk="1" hangingPunct="1">
              <a:buFontTx/>
              <a:buChar char="•"/>
            </a:pPr>
            <a:r>
              <a:rPr lang="en-US" altLang="en-US" dirty="0"/>
              <a:t>Social risks</a:t>
            </a:r>
            <a:r>
              <a:rPr lang="en-US" altLang="en-US" baseline="0" dirty="0"/>
              <a:t> like</a:t>
            </a:r>
            <a:r>
              <a:rPr lang="en-US" altLang="en-US" dirty="0"/>
              <a:t> stigma and adverse effects on reputation can be minimized</a:t>
            </a:r>
            <a:r>
              <a:rPr lang="en-US" altLang="en-US" baseline="0" dirty="0"/>
              <a:t> by providing appropriate information about the research in advance so the participant may self select.</a:t>
            </a:r>
          </a:p>
          <a:p>
            <a:pPr marL="173038" indent="-173038" eaLnBrk="1" hangingPunct="1">
              <a:buFontTx/>
              <a:buChar char="•"/>
            </a:pPr>
            <a:r>
              <a:rPr lang="en-US" altLang="en-US" baseline="0" dirty="0"/>
              <a:t>Also designing the interaction to include checking in with the participant and giving the opportunity to stop if they become uncomfortable.</a:t>
            </a:r>
          </a:p>
          <a:p>
            <a:pPr marL="460375" lvl="1" indent="0" eaLnBrk="1" hangingPunct="1">
              <a:buFontTx/>
              <a:buNone/>
            </a:pPr>
            <a:endParaRPr lang="en-US" altLang="en-US" dirty="0"/>
          </a:p>
          <a:p>
            <a:pPr marL="460375" lvl="1" indent="0" eaLnBrk="1" hangingPunct="1">
              <a:buFontTx/>
              <a:buNone/>
            </a:pPr>
            <a:r>
              <a:rPr lang="en-US" altLang="en-US" dirty="0"/>
              <a:t>Information</a:t>
            </a:r>
            <a:r>
              <a:rPr lang="en-US" altLang="en-US" baseline="0" dirty="0"/>
              <a:t> risks may be minimized by protecting the data to the greatest practical degree.</a:t>
            </a:r>
          </a:p>
          <a:p>
            <a:pPr marL="460375" lvl="1" indent="0" eaLnBrk="1" hangingPunct="1">
              <a:buFontTx/>
              <a:buNone/>
            </a:pPr>
            <a:r>
              <a:rPr lang="en-US" altLang="en-US" baseline="0" dirty="0"/>
              <a:t>Use multi level protections.  Do not keep identifiers any longer than needed.</a:t>
            </a:r>
            <a:endParaRPr lang="en-US" altLang="en-US" dirty="0"/>
          </a:p>
          <a:p>
            <a:pPr marL="460375" lvl="1" indent="0" eaLnBrk="1" hangingPunct="1">
              <a:buFontTx/>
              <a:buNone/>
            </a:pPr>
            <a:r>
              <a:rPr lang="en-US" altLang="en-US" baseline="0" dirty="0"/>
              <a:t>T</a:t>
            </a:r>
            <a:r>
              <a:rPr lang="en-US" altLang="en-US" dirty="0"/>
              <a:t>he NIH offers </a:t>
            </a:r>
            <a:r>
              <a:rPr lang="en-US" altLang="en-US" dirty="0" err="1"/>
              <a:t>CoC</a:t>
            </a:r>
            <a:r>
              <a:rPr lang="en-US" altLang="en-US" baseline="0" dirty="0"/>
              <a:t> s to be </a:t>
            </a:r>
            <a:r>
              <a:rPr lang="en-US" altLang="en-US" dirty="0"/>
              <a:t>used</a:t>
            </a:r>
            <a:r>
              <a:rPr lang="en-US" altLang="en-US" baseline="0" dirty="0"/>
              <a:t> when the research participation may expose illegal activities, and may provide extra protections.</a:t>
            </a:r>
            <a:endParaRPr lang="en-US" altLang="en-US" dirty="0"/>
          </a:p>
        </p:txBody>
      </p:sp>
    </p:spTree>
    <p:extLst>
      <p:ext uri="{BB962C8B-B14F-4D97-AF65-F5344CB8AC3E}">
        <p14:creationId xmlns:p14="http://schemas.microsoft.com/office/powerpoint/2010/main" val="393535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In terms of student research</a:t>
            </a:r>
          </a:p>
          <a:p>
            <a:endParaRPr lang="en-US" altLang="en-US" dirty="0"/>
          </a:p>
          <a:p>
            <a:r>
              <a:rPr lang="en-US" altLang="en-US" b="1" dirty="0"/>
              <a:t>Classroom</a:t>
            </a:r>
            <a:r>
              <a:rPr lang="en-US" altLang="en-US" b="1" baseline="0" dirty="0"/>
              <a:t> activities </a:t>
            </a:r>
            <a:r>
              <a:rPr lang="en-US" altLang="en-US" baseline="0" dirty="0"/>
              <a:t>in</a:t>
            </a:r>
            <a:r>
              <a:rPr lang="en-US" altLang="en-US" dirty="0"/>
              <a:t> research methods courses</a:t>
            </a:r>
            <a:r>
              <a:rPr lang="en-US" altLang="en-US" baseline="0" dirty="0"/>
              <a:t> provide </a:t>
            </a:r>
            <a:r>
              <a:rPr lang="en-US" altLang="en-US" b="1" dirty="0"/>
              <a:t>learning about research </a:t>
            </a:r>
            <a:r>
              <a:rPr lang="en-US" altLang="en-US" dirty="0"/>
              <a:t>design, ethics, and methodology</a:t>
            </a:r>
            <a:r>
              <a:rPr lang="en-US" altLang="en-US" baseline="0" dirty="0"/>
              <a:t> and are usually </a:t>
            </a:r>
            <a:r>
              <a:rPr lang="en-US" altLang="en-US" b="1" baseline="0" dirty="0"/>
              <a:t>reviewed by the </a:t>
            </a:r>
            <a:r>
              <a:rPr lang="en-US" altLang="en-US" b="1" dirty="0"/>
              <a:t>Professor, not the CPHS</a:t>
            </a:r>
            <a:r>
              <a:rPr lang="en-US" altLang="en-US" dirty="0"/>
              <a:t>.</a:t>
            </a:r>
          </a:p>
          <a:p>
            <a:endParaRPr lang="en-US" altLang="en-US" dirty="0"/>
          </a:p>
          <a:p>
            <a:r>
              <a:rPr lang="en-US" altLang="en-US" b="1" dirty="0"/>
              <a:t>Independent projects </a:t>
            </a:r>
            <a:r>
              <a:rPr lang="en-US" altLang="en-US" dirty="0"/>
              <a:t>and thesis projects: have an intent to </a:t>
            </a:r>
            <a:r>
              <a:rPr lang="en-US" altLang="en-US" b="1" dirty="0"/>
              <a:t>create generalizable knowledge</a:t>
            </a:r>
            <a:r>
              <a:rPr lang="en-US" altLang="en-US" dirty="0"/>
              <a:t>,</a:t>
            </a:r>
            <a:r>
              <a:rPr lang="en-US" altLang="en-US" baseline="0" dirty="0"/>
              <a:t> so along with a </a:t>
            </a:r>
            <a:r>
              <a:rPr lang="en-US" altLang="en-US" b="1" dirty="0"/>
              <a:t>Faculty Advisor, the</a:t>
            </a:r>
            <a:r>
              <a:rPr lang="en-US" altLang="en-US" b="1" baseline="0" dirty="0"/>
              <a:t> </a:t>
            </a:r>
            <a:r>
              <a:rPr lang="en-US" altLang="en-US" b="1" dirty="0"/>
              <a:t>CPHS </a:t>
            </a:r>
            <a:r>
              <a:rPr lang="en-US" altLang="en-US" dirty="0"/>
              <a:t>does often review.  The projects may also be reviewed </a:t>
            </a:r>
            <a:r>
              <a:rPr lang="en-US" altLang="en-US" b="1" dirty="0"/>
              <a:t>by others- including academic</a:t>
            </a:r>
            <a:r>
              <a:rPr lang="en-US" altLang="en-US" b="1" baseline="0" dirty="0"/>
              <a:t> </a:t>
            </a:r>
            <a:r>
              <a:rPr lang="en-US" altLang="en-US" b="1" dirty="0"/>
              <a:t>dept. or oversight</a:t>
            </a:r>
            <a:r>
              <a:rPr lang="en-US" altLang="en-US" b="1" baseline="0" dirty="0"/>
              <a:t> committees </a:t>
            </a:r>
            <a:r>
              <a:rPr lang="en-US" altLang="en-US" baseline="0" dirty="0"/>
              <a:t>like </a:t>
            </a:r>
            <a:r>
              <a:rPr lang="en-US" altLang="en-US" dirty="0"/>
              <a:t>MEIRC for studies of medical students</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1A3F1359-E664-41A4-921D-A0F7E080C1A1}" type="slidenum">
              <a:rPr lang="en-US" altLang="en-US" smtClean="0"/>
              <a:pPr/>
              <a:t>22</a:t>
            </a:fld>
            <a:endParaRPr lang="en-US" altLang="en-US"/>
          </a:p>
        </p:txBody>
      </p:sp>
    </p:spTree>
    <p:extLst>
      <p:ext uri="{BB962C8B-B14F-4D97-AF65-F5344CB8AC3E}">
        <p14:creationId xmlns:p14="http://schemas.microsoft.com/office/powerpoint/2010/main" val="2024251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a:t>
            </a:r>
            <a:r>
              <a:rPr lang="en-US" dirty="0"/>
              <a:t>hat does the process look like?</a:t>
            </a:r>
          </a:p>
        </p:txBody>
      </p:sp>
      <p:sp>
        <p:nvSpPr>
          <p:cNvPr id="4" name="Slide Number Placeholder 3"/>
          <p:cNvSpPr>
            <a:spLocks noGrp="1"/>
          </p:cNvSpPr>
          <p:nvPr>
            <p:ph type="sldNum" sz="quarter" idx="10"/>
          </p:nvPr>
        </p:nvSpPr>
        <p:spPr/>
        <p:txBody>
          <a:bodyPr/>
          <a:lstStyle/>
          <a:p>
            <a:pPr>
              <a:defRPr/>
            </a:pPr>
            <a:fld id="{CA093F06-A32F-4D85-8800-509697051C74}" type="slidenum">
              <a:rPr lang="en-US" altLang="en-US" smtClean="0"/>
              <a:pPr>
                <a:defRPr/>
              </a:pPr>
              <a:t>23</a:t>
            </a:fld>
            <a:endParaRPr lang="en-US" altLang="en-US"/>
          </a:p>
        </p:txBody>
      </p:sp>
    </p:spTree>
    <p:extLst>
      <p:ext uri="{BB962C8B-B14F-4D97-AF65-F5344CB8AC3E}">
        <p14:creationId xmlns:p14="http://schemas.microsoft.com/office/powerpoint/2010/main" val="1254440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196BE0F8-9051-41DA-BE2E-32F3D12F5458}" type="slidenum">
              <a:rPr lang="en-US" altLang="en-US" smtClean="0"/>
              <a:pPr/>
              <a:t>24</a:t>
            </a:fld>
            <a:endParaRPr lang="en-US" alt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Is this project research?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The</a:t>
            </a:r>
            <a:r>
              <a:rPr lang="en-US" altLang="en-US" baseline="0" dirty="0"/>
              <a:t> r</a:t>
            </a:r>
            <a:r>
              <a:rPr lang="en-US" altLang="en-US" dirty="0"/>
              <a:t>egulatory definition of research is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200" b="1" dirty="0">
                <a:solidFill>
                  <a:srgbClr val="0B6919"/>
                </a:solidFill>
              </a:rPr>
              <a:t>a systematic investigation,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200" b="1" dirty="0">
                <a:solidFill>
                  <a:srgbClr val="0B6919"/>
                </a:solidFill>
              </a:rPr>
              <a:t>including research development, testing and evaluation, designed to develop or contribute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200" b="1" dirty="0">
                <a:solidFill>
                  <a:srgbClr val="0B6919"/>
                </a:solidFill>
              </a:rPr>
              <a:t>to generalizable knowledge.</a:t>
            </a:r>
            <a:r>
              <a:rPr lang="en-US" altLang="en-US" sz="1200" b="1" dirty="0"/>
              <a:t> </a:t>
            </a:r>
          </a:p>
          <a:p>
            <a:pPr eaLnBrk="1" hangingPunct="1"/>
            <a:endParaRPr lang="en-US" altLang="en-US" dirty="0"/>
          </a:p>
        </p:txBody>
      </p:sp>
    </p:spTree>
    <p:extLst>
      <p:ext uri="{BB962C8B-B14F-4D97-AF65-F5344CB8AC3E}">
        <p14:creationId xmlns:p14="http://schemas.microsoft.com/office/powerpoint/2010/main" val="284216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A889C5E9-AE79-4175-AC3F-D060B9F94C7F}" type="slidenum">
              <a:rPr lang="en-US" altLang="en-US" smtClean="0"/>
              <a:pPr/>
              <a:t>25</a:t>
            </a:fld>
            <a:endParaRPr lang="en-US" alt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t>If it is research, next we consider whether or not human subjects are involved.</a:t>
            </a:r>
          </a:p>
          <a:p>
            <a:pPr eaLnBrk="1" hangingPunct="1"/>
            <a:r>
              <a:rPr lang="en-US" altLang="ja-JP" dirty="0"/>
              <a:t>Research obtaining</a:t>
            </a:r>
          </a:p>
          <a:p>
            <a:pPr eaLnBrk="1" hangingPunct="1"/>
            <a:r>
              <a:rPr lang="en-US" altLang="ja-JP" dirty="0"/>
              <a:t>Data </a:t>
            </a:r>
            <a:r>
              <a:rPr lang="en-US" altLang="ja-JP" b="1" dirty="0"/>
              <a:t>through intervention or interaction </a:t>
            </a:r>
            <a:r>
              <a:rPr lang="en-US" altLang="ja-JP" dirty="0"/>
              <a:t>with people</a:t>
            </a:r>
          </a:p>
          <a:p>
            <a:pPr eaLnBrk="1" hangingPunct="1"/>
            <a:r>
              <a:rPr lang="en-US" altLang="ja-JP" dirty="0"/>
              <a:t>or</a:t>
            </a:r>
          </a:p>
          <a:p>
            <a:pPr eaLnBrk="1" hangingPunct="1"/>
            <a:r>
              <a:rPr lang="ja-JP" altLang="en-US" dirty="0"/>
              <a:t>“</a:t>
            </a:r>
            <a:r>
              <a:rPr lang="en-US" altLang="ja-JP" b="1" dirty="0"/>
              <a:t>identifiable private information</a:t>
            </a:r>
            <a:r>
              <a:rPr lang="ja-JP" altLang="en-US" dirty="0"/>
              <a:t>”</a:t>
            </a:r>
            <a:r>
              <a:rPr lang="en-US" altLang="ja-JP" dirty="0"/>
              <a:t> or</a:t>
            </a:r>
            <a:r>
              <a:rPr lang="en-US" altLang="ja-JP" baseline="0" dirty="0"/>
              <a:t> </a:t>
            </a:r>
            <a:r>
              <a:rPr lang="en-US" altLang="ja-JP" dirty="0"/>
              <a:t>information which an individual can reasonably expect will not be made public</a:t>
            </a:r>
          </a:p>
          <a:p>
            <a:pPr eaLnBrk="1" hangingPunct="1"/>
            <a:endParaRPr lang="en-US" altLang="en-US" dirty="0"/>
          </a:p>
        </p:txBody>
      </p:sp>
    </p:spTree>
    <p:extLst>
      <p:ext uri="{BB962C8B-B14F-4D97-AF65-F5344CB8AC3E}">
        <p14:creationId xmlns:p14="http://schemas.microsoft.com/office/powerpoint/2010/main" val="3174365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FA202C3C-2703-4A95-A734-E6974F8BC525}" type="slidenum">
              <a:rPr lang="en-US" altLang="en-US" smtClean="0"/>
              <a:pPr/>
              <a:t>26</a:t>
            </a:fld>
            <a:endParaRPr lang="en-US" alt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If human subjects are indeed involved, then we consider the level of review.</a:t>
            </a:r>
          </a:p>
          <a:p>
            <a:pPr eaLnBrk="1" hangingPunct="1"/>
            <a:endParaRPr lang="en-US" altLang="en-US" dirty="0"/>
          </a:p>
          <a:p>
            <a:pPr eaLnBrk="1" hangingPunct="1"/>
            <a:r>
              <a:rPr lang="en-US" altLang="en-US" dirty="0"/>
              <a:t>The</a:t>
            </a:r>
            <a:r>
              <a:rPr lang="en-US" altLang="en-US" baseline="0" dirty="0"/>
              <a:t> r</a:t>
            </a:r>
            <a:r>
              <a:rPr lang="en-US" altLang="en-US" dirty="0"/>
              <a:t>egulations provide categories of research which are exempt from</a:t>
            </a:r>
            <a:r>
              <a:rPr lang="en-US" altLang="en-US" baseline="0" dirty="0"/>
              <a:t> the rest of the regulations</a:t>
            </a:r>
            <a:r>
              <a:rPr lang="en-US" altLang="en-US" dirty="0"/>
              <a:t>.</a:t>
            </a:r>
          </a:p>
          <a:p>
            <a:pPr eaLnBrk="1" hangingPunct="1"/>
            <a:endParaRPr lang="en-US" altLang="en-US" dirty="0"/>
          </a:p>
          <a:p>
            <a:pPr eaLnBrk="1" hangingPunct="1"/>
            <a:r>
              <a:rPr lang="en-US" altLang="en-US" dirty="0"/>
              <a:t>Federal agency guidance makes clear that IRBs are expected to make exemption determinations, not investigators</a:t>
            </a:r>
          </a:p>
          <a:p>
            <a:pPr eaLnBrk="1" hangingPunct="1"/>
            <a:endParaRPr lang="en-US" altLang="en-US" dirty="0"/>
          </a:p>
          <a:p>
            <a:pPr eaLnBrk="1" hangingPunct="1"/>
            <a:r>
              <a:rPr lang="en-US" altLang="en-US" dirty="0"/>
              <a:t>Exemption categories are</a:t>
            </a:r>
            <a:r>
              <a:rPr lang="en-US" altLang="en-US" baseline="0" dirty="0"/>
              <a:t> available</a:t>
            </a:r>
            <a:r>
              <a:rPr lang="en-US" altLang="en-US" dirty="0"/>
              <a:t> on CPHS website and on Exempt application materials</a:t>
            </a:r>
          </a:p>
        </p:txBody>
      </p:sp>
    </p:spTree>
    <p:extLst>
      <p:ext uri="{BB962C8B-B14F-4D97-AF65-F5344CB8AC3E}">
        <p14:creationId xmlns:p14="http://schemas.microsoft.com/office/powerpoint/2010/main" val="250661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Exempt categories are fairly narrow, so if your</a:t>
            </a:r>
            <a:r>
              <a:rPr lang="en-US" altLang="en-US" baseline="0" dirty="0"/>
              <a:t> research </a:t>
            </a:r>
            <a:r>
              <a:rPr lang="en-US" altLang="en-US" dirty="0"/>
              <a:t>does not fit an Exempt category,</a:t>
            </a:r>
            <a:r>
              <a:rPr lang="en-US" altLang="en-US" baseline="0" dirty="0"/>
              <a:t> we consider whether or not the project may have an expedited review.</a:t>
            </a:r>
          </a:p>
          <a:p>
            <a:endParaRPr lang="en-US" altLang="en-US" baseline="0" dirty="0"/>
          </a:p>
          <a:p>
            <a:r>
              <a:rPr lang="en-US" altLang="en-US" baseline="0" dirty="0"/>
              <a:t>Projects must present no more than minimal risk to be expedited.  Expedited studies no longer require an annual continuing review since the regulations were updated in 2018.</a:t>
            </a:r>
          </a:p>
          <a:p>
            <a:endParaRPr lang="en-US" altLang="en-US" dirty="0"/>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1D86E017-1F6D-4165-9019-FE5FDF57A331}" type="slidenum">
              <a:rPr lang="en-US" altLang="en-US" smtClean="0"/>
              <a:pPr/>
              <a:t>27</a:t>
            </a:fld>
            <a:endParaRPr lang="en-US" altLang="en-US"/>
          </a:p>
        </p:txBody>
      </p:sp>
    </p:spTree>
    <p:extLst>
      <p:ext uri="{BB962C8B-B14F-4D97-AF65-F5344CB8AC3E}">
        <p14:creationId xmlns:p14="http://schemas.microsoft.com/office/powerpoint/2010/main" val="3740813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category</a:t>
            </a:r>
            <a:r>
              <a:rPr lang="en-US" baseline="0" dirty="0"/>
              <a:t> definitions used most.  If your project does not fit an Exempt category, and is no more than minimal risk, fill out the minimal risk study plan that fits your project best (clinical or non clinical). </a:t>
            </a:r>
            <a:endParaRPr lang="en-US" dirty="0"/>
          </a:p>
        </p:txBody>
      </p:sp>
      <p:sp>
        <p:nvSpPr>
          <p:cNvPr id="4" name="Slide Number Placeholder 3"/>
          <p:cNvSpPr>
            <a:spLocks noGrp="1"/>
          </p:cNvSpPr>
          <p:nvPr>
            <p:ph type="sldNum" sz="quarter" idx="10"/>
          </p:nvPr>
        </p:nvSpPr>
        <p:spPr/>
        <p:txBody>
          <a:bodyPr/>
          <a:lstStyle/>
          <a:p>
            <a:pPr>
              <a:defRPr/>
            </a:pPr>
            <a:fld id="{CA093F06-A32F-4D85-8800-509697051C74}" type="slidenum">
              <a:rPr lang="en-US" altLang="en-US" smtClean="0"/>
              <a:pPr>
                <a:defRPr/>
              </a:pPr>
              <a:t>28</a:t>
            </a:fld>
            <a:endParaRPr lang="en-US" altLang="en-US"/>
          </a:p>
        </p:txBody>
      </p:sp>
    </p:spTree>
    <p:extLst>
      <p:ext uri="{BB962C8B-B14F-4D97-AF65-F5344CB8AC3E}">
        <p14:creationId xmlns:p14="http://schemas.microsoft.com/office/powerpoint/2010/main" val="998434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E7A16B5D-7627-4334-BCDA-A68BD02E19AB}" type="slidenum">
              <a:rPr lang="en-US" altLang="en-US" smtClean="0"/>
              <a:pPr/>
              <a:t>29</a:t>
            </a:fld>
            <a:endParaRPr lang="en-US" alt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 Quorum of members must be present at the meeting; </a:t>
            </a:r>
          </a:p>
          <a:p>
            <a:pPr eaLnBrk="1" hangingPunct="1"/>
            <a:r>
              <a:rPr lang="en-US" altLang="en-US" dirty="0"/>
              <a:t>Approval is by majority vote </a:t>
            </a:r>
          </a:p>
          <a:p>
            <a:pPr eaLnBrk="1" hangingPunct="1"/>
            <a:r>
              <a:rPr lang="en-US" altLang="en-US" dirty="0"/>
              <a:t>Sometimes the Committee decides minor changes are needed. </a:t>
            </a:r>
          </a:p>
          <a:p>
            <a:pPr eaLnBrk="1" hangingPunct="1"/>
            <a:r>
              <a:rPr lang="en-US" altLang="en-US" dirty="0"/>
              <a:t>Sometimes the research project is disapproved and may not be reviewed again without major changes.</a:t>
            </a:r>
          </a:p>
          <a:p>
            <a:pPr eaLnBrk="1" hangingPunct="1"/>
            <a:r>
              <a:rPr lang="en-US" altLang="en-US" dirty="0"/>
              <a:t>Sometimes the study</a:t>
            </a:r>
            <a:r>
              <a:rPr lang="en-US" altLang="en-US" baseline="0" dirty="0"/>
              <a:t> is tabled if it seems acceptable but does not include enough information for the review.</a:t>
            </a:r>
            <a:endParaRPr lang="en-US" altLang="en-US" dirty="0"/>
          </a:p>
        </p:txBody>
      </p:sp>
    </p:spTree>
    <p:extLst>
      <p:ext uri="{BB962C8B-B14F-4D97-AF65-F5344CB8AC3E}">
        <p14:creationId xmlns:p14="http://schemas.microsoft.com/office/powerpoint/2010/main" val="897177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EE9162FB-E8B0-4A9A-A730-9043D169395A}" type="slidenum">
              <a:rPr lang="en-US" altLang="en-US" smtClean="0"/>
              <a:pPr/>
              <a:t>30</a:t>
            </a:fld>
            <a:endParaRPr lang="en-US" alt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eaLnBrk="1" hangingPunct="1">
              <a:buFontTx/>
              <a:buChar char="•"/>
            </a:pPr>
            <a:r>
              <a:rPr lang="en-US" altLang="en-US" dirty="0"/>
              <a:t>Criteria for approval are many, here are </a:t>
            </a:r>
            <a:r>
              <a:rPr lang="en-US" altLang="en-US" b="1" dirty="0"/>
              <a:t>some</a:t>
            </a:r>
            <a:r>
              <a:rPr lang="en-US" altLang="en-US" dirty="0"/>
              <a:t> of</a:t>
            </a:r>
            <a:r>
              <a:rPr lang="en-US" altLang="en-US" baseline="0" dirty="0"/>
              <a:t> </a:t>
            </a:r>
            <a:r>
              <a:rPr lang="en-US" altLang="en-US" dirty="0"/>
              <a:t>those elements</a:t>
            </a:r>
          </a:p>
          <a:p>
            <a:pPr marL="173038" indent="-173038" eaLnBrk="1" hangingPunct="1">
              <a:buFontTx/>
              <a:buChar char="•"/>
            </a:pPr>
            <a:endParaRPr lang="en-US" altLang="en-US" dirty="0"/>
          </a:p>
          <a:p>
            <a:pPr eaLnBrk="1" hangingPunct="1">
              <a:buFont typeface="Wingdings" charset="0"/>
              <a:buChar char=""/>
              <a:defRPr/>
            </a:pPr>
            <a:r>
              <a:rPr lang="en-US" dirty="0">
                <a:ea typeface="ＭＳ Ｐゴシック" charset="0"/>
              </a:rPr>
              <a:t>Good Scientific design</a:t>
            </a:r>
            <a:endParaRPr lang="en-US" sz="100" dirty="0">
              <a:ea typeface="ＭＳ Ｐゴシック" charset="0"/>
            </a:endParaRPr>
          </a:p>
          <a:p>
            <a:pPr marL="0" indent="0" eaLnBrk="1" hangingPunct="1">
              <a:buFont typeface="Wingdings" charset="0"/>
              <a:buNone/>
              <a:defRPr/>
            </a:pPr>
            <a:endParaRPr lang="en-US" sz="100" dirty="0">
              <a:ea typeface="ＭＳ Ｐゴシック" charset="0"/>
            </a:endParaRPr>
          </a:p>
          <a:p>
            <a:pPr eaLnBrk="1" hangingPunct="1">
              <a:buFont typeface="Wingdings" charset="0"/>
              <a:buChar char=""/>
              <a:defRPr/>
            </a:pPr>
            <a:r>
              <a:rPr lang="en-US" baseline="0" dirty="0">
                <a:ea typeface="ＭＳ Ｐゴシック" charset="0"/>
              </a:rPr>
              <a:t>Assessment of the </a:t>
            </a:r>
            <a:r>
              <a:rPr lang="en-US" dirty="0">
                <a:ea typeface="ＭＳ Ｐゴシック" charset="0"/>
              </a:rPr>
              <a:t>Balance</a:t>
            </a:r>
            <a:r>
              <a:rPr lang="en-US" baseline="0" dirty="0">
                <a:ea typeface="ＭＳ Ｐゴシック" charset="0"/>
              </a:rPr>
              <a:t> of </a:t>
            </a:r>
            <a:r>
              <a:rPr lang="en-US" dirty="0">
                <a:ea typeface="ＭＳ Ｐゴシック" charset="0"/>
              </a:rPr>
              <a:t>risks and</a:t>
            </a:r>
            <a:r>
              <a:rPr lang="en-US" baseline="0" dirty="0">
                <a:ea typeface="ＭＳ Ｐゴシック" charset="0"/>
              </a:rPr>
              <a:t> </a:t>
            </a:r>
            <a:r>
              <a:rPr lang="en-US" dirty="0">
                <a:ea typeface="ＭＳ Ｐゴシック" charset="0"/>
              </a:rPr>
              <a:t>benefits</a:t>
            </a:r>
            <a:endParaRPr lang="en-US" sz="100" dirty="0">
              <a:ea typeface="ＭＳ Ｐゴシック" charset="0"/>
            </a:endParaRPr>
          </a:p>
          <a:p>
            <a:pPr marL="0" indent="0" eaLnBrk="1" hangingPunct="1">
              <a:buFont typeface="Wingdings" charset="0"/>
              <a:buNone/>
              <a:defRPr/>
            </a:pPr>
            <a:endParaRPr lang="en-US" sz="100" dirty="0">
              <a:ea typeface="ＭＳ Ｐゴシック" charset="0"/>
            </a:endParaRPr>
          </a:p>
          <a:p>
            <a:pPr eaLnBrk="1" hangingPunct="1">
              <a:buFont typeface="Wingdings" charset="0"/>
              <a:buChar char=""/>
              <a:defRPr/>
            </a:pPr>
            <a:r>
              <a:rPr lang="en-US" dirty="0">
                <a:ea typeface="ＭＳ Ｐゴシック" charset="0"/>
              </a:rPr>
              <a:t>Appropriate Selection of participants</a:t>
            </a:r>
          </a:p>
          <a:p>
            <a:pPr marL="173038" indent="-173038" eaLnBrk="1" hangingPunct="1">
              <a:buFontTx/>
              <a:buChar char="•"/>
            </a:pPr>
            <a:endParaRPr lang="en-US" altLang="en-US" u="sng" dirty="0"/>
          </a:p>
          <a:p>
            <a:pPr marL="173038" indent="-173038" eaLnBrk="1" hangingPunct="1">
              <a:buFontTx/>
              <a:buChar char="•"/>
            </a:pPr>
            <a:endParaRPr lang="en-US" altLang="en-US" dirty="0"/>
          </a:p>
          <a:p>
            <a:pPr marL="173038" indent="-173038" eaLnBrk="1" hangingPunct="1">
              <a:buFontTx/>
              <a:buChar char="•"/>
            </a:pPr>
            <a:endParaRPr lang="en-US" altLang="en-US" dirty="0"/>
          </a:p>
          <a:p>
            <a:pPr marL="173038" indent="-173038" eaLnBrk="1" hangingPunct="1"/>
            <a:endParaRPr lang="en-US" altLang="en-US" dirty="0"/>
          </a:p>
        </p:txBody>
      </p:sp>
    </p:spTree>
    <p:extLst>
      <p:ext uri="{BB962C8B-B14F-4D97-AF65-F5344CB8AC3E}">
        <p14:creationId xmlns:p14="http://schemas.microsoft.com/office/powerpoint/2010/main" val="3851188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a:solidFill>
                  <a:schemeClr val="tx1"/>
                </a:solidFill>
                <a:latin typeface="Helvetica" panose="020B0604020202020204" pitchFamily="34" charset="0"/>
                <a:ea typeface="MS PGothic" panose="020B0600070205080204" pitchFamily="34" charset="-128"/>
              </a:defRPr>
            </a:lvl1pPr>
            <a:lvl2pPr marL="742950" indent="-285750" defTabSz="917575">
              <a:defRPr>
                <a:solidFill>
                  <a:schemeClr val="tx1"/>
                </a:solidFill>
                <a:latin typeface="Helvetica" panose="020B0604020202020204" pitchFamily="34" charset="0"/>
                <a:ea typeface="MS PGothic" panose="020B0600070205080204" pitchFamily="34" charset="-128"/>
              </a:defRPr>
            </a:lvl2pPr>
            <a:lvl3pPr marL="1143000" indent="-228600" defTabSz="917575">
              <a:defRPr>
                <a:solidFill>
                  <a:schemeClr val="tx1"/>
                </a:solidFill>
                <a:latin typeface="Helvetica" panose="020B0604020202020204" pitchFamily="34" charset="0"/>
                <a:ea typeface="MS PGothic" panose="020B0600070205080204" pitchFamily="34" charset="-128"/>
              </a:defRPr>
            </a:lvl3pPr>
            <a:lvl4pPr marL="1600200" indent="-228600" defTabSz="917575">
              <a:defRPr>
                <a:solidFill>
                  <a:schemeClr val="tx1"/>
                </a:solidFill>
                <a:latin typeface="Helvetica" panose="020B0604020202020204" pitchFamily="34" charset="0"/>
                <a:ea typeface="MS PGothic" panose="020B0600070205080204" pitchFamily="34" charset="-128"/>
              </a:defRPr>
            </a:lvl4pPr>
            <a:lvl5pPr marL="2057400" indent="-228600" defTabSz="917575">
              <a:defRPr>
                <a:solidFill>
                  <a:schemeClr val="tx1"/>
                </a:solidFill>
                <a:latin typeface="Helvetica"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64C7EC07-3E6A-4851-AEC3-D17E5C8F60B8}" type="slidenum">
              <a:rPr lang="en-US" altLang="en-US" smtClean="0"/>
              <a:pPr/>
              <a:t>3</a:t>
            </a:fld>
            <a:endParaRPr lang="en-US" altLang="en-US"/>
          </a:p>
        </p:txBody>
      </p:sp>
      <p:sp>
        <p:nvSpPr>
          <p:cNvPr id="24579" name="Rectangle 2"/>
          <p:cNvSpPr>
            <a:spLocks noGrp="1" noRot="1" noChangeAspect="1" noChangeArrowheads="1" noTextEdit="1"/>
          </p:cNvSpPr>
          <p:nvPr>
            <p:ph type="sldImg"/>
          </p:nvPr>
        </p:nvSpPr>
        <p:spPr>
          <a:xfrm>
            <a:off x="2814638" y="519113"/>
            <a:ext cx="3465512" cy="2598737"/>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dirty="0">
                <a:solidFill>
                  <a:srgbClr val="0B6919"/>
                </a:solidFill>
              </a:rPr>
              <a:t>Here is an OVERVIEW of this class, we will be looking at </a:t>
            </a:r>
          </a:p>
          <a:p>
            <a:endParaRPr lang="en-US" altLang="en-US" sz="1400" dirty="0">
              <a:solidFill>
                <a:srgbClr val="0B6919"/>
              </a:solidFill>
            </a:endParaRPr>
          </a:p>
          <a:p>
            <a:r>
              <a:rPr lang="en-US" altLang="en-US" sz="1400" dirty="0">
                <a:solidFill>
                  <a:schemeClr val="accent1">
                    <a:lumMod val="50000"/>
                  </a:schemeClr>
                </a:solidFill>
              </a:rPr>
              <a:t>A</a:t>
            </a:r>
            <a:r>
              <a:rPr lang="en-US" altLang="en-US" sz="1400" baseline="0" dirty="0">
                <a:solidFill>
                  <a:schemeClr val="accent1">
                    <a:lumMod val="50000"/>
                  </a:schemeClr>
                </a:solidFill>
              </a:rPr>
              <a:t> BRIEF </a:t>
            </a:r>
            <a:r>
              <a:rPr lang="en-US" altLang="en-US" sz="1400" dirty="0">
                <a:solidFill>
                  <a:schemeClr val="accent1">
                    <a:lumMod val="50000"/>
                  </a:schemeClr>
                </a:solidFill>
              </a:rPr>
              <a:t>History of ethical abuses and formulation of general ethical principles for research activities.  I realize you have all completed the CITI</a:t>
            </a:r>
            <a:r>
              <a:rPr lang="en-US" altLang="en-US" sz="1400" baseline="0" dirty="0">
                <a:solidFill>
                  <a:schemeClr val="accent1">
                    <a:lumMod val="50000"/>
                  </a:schemeClr>
                </a:solidFill>
              </a:rPr>
              <a:t> course, so I will be brief in this section.</a:t>
            </a:r>
            <a:endParaRPr lang="en-US" altLang="en-US" sz="1400" dirty="0">
              <a:solidFill>
                <a:schemeClr val="accent1">
                  <a:lumMod val="50000"/>
                </a:schemeClr>
              </a:solidFill>
            </a:endParaRPr>
          </a:p>
          <a:p>
            <a:endParaRPr lang="en-US" altLang="en-US" sz="1400" dirty="0"/>
          </a:p>
          <a:p>
            <a:pPr eaLnBrk="1" hangingPunct="1"/>
            <a:r>
              <a:rPr lang="en-US" altLang="en-US" sz="1400" baseline="0" dirty="0"/>
              <a:t>Read the rest of the  slide</a:t>
            </a:r>
          </a:p>
        </p:txBody>
      </p:sp>
    </p:spTree>
    <p:extLst>
      <p:ext uri="{BB962C8B-B14F-4D97-AF65-F5344CB8AC3E}">
        <p14:creationId xmlns:p14="http://schemas.microsoft.com/office/powerpoint/2010/main" val="2899292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4F020B76-C49A-4F33-B0CE-FA787DA8746A}" type="slidenum">
              <a:rPr lang="en-US" altLang="en-US" smtClean="0"/>
              <a:pPr/>
              <a:t>31</a:t>
            </a:fld>
            <a:endParaRPr lang="en-US" alt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eaLnBrk="1" hangingPunct="1"/>
            <a:r>
              <a:rPr lang="en-US" altLang="en-US" dirty="0"/>
              <a:t>Regulations require 9 criteria must be present in the consent document.</a:t>
            </a:r>
          </a:p>
          <a:p>
            <a:pPr marL="173038" indent="-173038" eaLnBrk="1" hangingPunct="1"/>
            <a:endParaRPr lang="en-US" altLang="en-US" dirty="0"/>
          </a:p>
          <a:p>
            <a:pPr marL="173038" indent="-173038" eaLnBrk="1" hangingPunct="1"/>
            <a:r>
              <a:rPr lang="en-US" altLang="en-US" dirty="0"/>
              <a:t>Includes what the potential participant needs to know in order to decide whether or not to participate.</a:t>
            </a:r>
          </a:p>
          <a:p>
            <a:pPr marL="173038" indent="-173038" eaLnBrk="1" hangingPunct="1"/>
            <a:endParaRPr lang="en-US" altLang="en-US" dirty="0"/>
          </a:p>
          <a:p>
            <a:pPr marL="173038" indent="-173038" eaLnBrk="1" hangingPunct="1"/>
            <a:r>
              <a:rPr lang="en-US" altLang="en-US" dirty="0"/>
              <a:t>Of note, Voluntariness</a:t>
            </a:r>
            <a:r>
              <a:rPr lang="en-US" altLang="en-US" baseline="0" dirty="0"/>
              <a:t> and the right to withdraw must be presented.</a:t>
            </a:r>
            <a:endParaRPr lang="en-US" altLang="en-US" dirty="0"/>
          </a:p>
        </p:txBody>
      </p:sp>
    </p:spTree>
    <p:extLst>
      <p:ext uri="{BB962C8B-B14F-4D97-AF65-F5344CB8AC3E}">
        <p14:creationId xmlns:p14="http://schemas.microsoft.com/office/powerpoint/2010/main" val="2819639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41220711-2AEA-471A-8A55-048FE0A6B5E9}" type="slidenum">
              <a:rPr lang="en-US" altLang="en-US" smtClean="0"/>
              <a:pPr/>
              <a:t>32</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eaLnBrk="1" hangingPunct="1">
              <a:buFontTx/>
              <a:buChar char="•"/>
            </a:pPr>
            <a:r>
              <a:rPr lang="en-US" altLang="en-US" dirty="0"/>
              <a:t>The regulations provide for Altered consent</a:t>
            </a:r>
            <a:r>
              <a:rPr lang="en-US" altLang="en-US" baseline="0" dirty="0"/>
              <a:t> processes, like no signature required or a shortened summary of information used.</a:t>
            </a:r>
          </a:p>
          <a:p>
            <a:pPr marL="173038" indent="-173038" eaLnBrk="1" hangingPunct="1">
              <a:buFontTx/>
              <a:buChar char="•"/>
            </a:pPr>
            <a:r>
              <a:rPr lang="en-US" altLang="en-US" baseline="0" dirty="0"/>
              <a:t>Or a Waiver, when no consent process or consent AT ALL is a justified option.</a:t>
            </a:r>
          </a:p>
          <a:p>
            <a:pPr marL="173038" indent="-173038" eaLnBrk="1" hangingPunct="1">
              <a:buFontTx/>
              <a:buChar char="•"/>
            </a:pPr>
            <a:endParaRPr lang="en-US" altLang="en-US" baseline="0" dirty="0"/>
          </a:p>
          <a:p>
            <a:pPr marL="173038" indent="-173038" eaLnBrk="1" hangingPunct="1">
              <a:buFontTx/>
              <a:buChar char="•"/>
            </a:pPr>
            <a:r>
              <a:rPr lang="en-US" altLang="en-US" baseline="0" dirty="0"/>
              <a:t>In both cases a robust justification must be provided.  Consent is almost never completely waived if the person is in front of the researcher, either physically or virtually.</a:t>
            </a:r>
            <a:endParaRPr lang="en-US" altLang="en-US" dirty="0"/>
          </a:p>
          <a:p>
            <a:pPr marL="173038" indent="-173038" eaLnBrk="1" hangingPunct="1">
              <a:buFontTx/>
              <a:buChar char="•"/>
            </a:pPr>
            <a:endParaRPr lang="en-US" altLang="en-US" dirty="0"/>
          </a:p>
          <a:p>
            <a:pPr marL="173038" indent="-173038" eaLnBrk="1" hangingPunct="1">
              <a:buFontTx/>
              <a:buChar char="•"/>
            </a:pPr>
            <a:r>
              <a:rPr lang="en-US" altLang="en-US" dirty="0"/>
              <a:t>It is important in international studies to  consider the</a:t>
            </a:r>
            <a:r>
              <a:rPr lang="en-US" altLang="en-US" baseline="0" dirty="0"/>
              <a:t> </a:t>
            </a:r>
            <a:r>
              <a:rPr lang="en-US" altLang="en-US" dirty="0"/>
              <a:t>acceptability of methods of consent within the culture of study population.</a:t>
            </a:r>
          </a:p>
        </p:txBody>
      </p:sp>
    </p:spTree>
    <p:extLst>
      <p:ext uri="{BB962C8B-B14F-4D97-AF65-F5344CB8AC3E}">
        <p14:creationId xmlns:p14="http://schemas.microsoft.com/office/powerpoint/2010/main" val="2321514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a:buFontTx/>
              <a:buChar char="•"/>
            </a:pPr>
            <a:r>
              <a:rPr lang="en-US" altLang="en-US" dirty="0"/>
              <a:t>Study design should ensure quality data in collected.</a:t>
            </a:r>
          </a:p>
          <a:p>
            <a:pPr marL="173038" indent="-173038">
              <a:buFontTx/>
              <a:buChar char="•"/>
            </a:pPr>
            <a:r>
              <a:rPr lang="en-US" altLang="en-US" dirty="0"/>
              <a:t>Consider Distribution, and collection of surveys</a:t>
            </a:r>
          </a:p>
          <a:p>
            <a:pPr marL="633413" lvl="1" indent="-173038">
              <a:buFontTx/>
              <a:buChar char="•"/>
            </a:pPr>
            <a:r>
              <a:rPr lang="en-US" altLang="en-US" dirty="0"/>
              <a:t>Self stamped envelopes, centrally located drop boxes, or electronic platforms</a:t>
            </a:r>
          </a:p>
          <a:p>
            <a:pPr marL="173038" indent="-173038">
              <a:buFontTx/>
              <a:buChar char="•"/>
            </a:pPr>
            <a:r>
              <a:rPr lang="en-US" altLang="en-US" dirty="0"/>
              <a:t>Anonymous? De-Identified?</a:t>
            </a:r>
          </a:p>
          <a:p>
            <a:pPr marL="633413" lvl="1" indent="-173038">
              <a:buFontTx/>
              <a:buChar char="•"/>
            </a:pPr>
            <a:r>
              <a:rPr lang="en-US" altLang="en-US" dirty="0"/>
              <a:t>For Example, in a too small a sample size, researchers</a:t>
            </a:r>
            <a:r>
              <a:rPr lang="en-US" altLang="en-US" baseline="0" dirty="0"/>
              <a:t> may be able to tell</a:t>
            </a:r>
            <a:r>
              <a:rPr lang="en-US" altLang="en-US" dirty="0"/>
              <a:t> who people are by the answers</a:t>
            </a:r>
          </a:p>
          <a:p>
            <a:pPr marL="173038" indent="-173038">
              <a:buFontTx/>
              <a:buChar char="•"/>
            </a:pPr>
            <a:r>
              <a:rPr lang="en-US" altLang="en-US" dirty="0"/>
              <a:t>Questions sensitive in nature?</a:t>
            </a:r>
          </a:p>
          <a:p>
            <a:pPr marL="633413" lvl="1" indent="-173038">
              <a:buFontTx/>
              <a:buChar char="•"/>
            </a:pPr>
            <a:r>
              <a:rPr lang="en-US" altLang="en-US" dirty="0"/>
              <a:t>Don’t ask people open ended questions that will get them in trouble</a:t>
            </a:r>
          </a:p>
          <a:p>
            <a:pPr marL="173038" indent="-173038">
              <a:buFontTx/>
              <a:buChar char="•"/>
            </a:pPr>
            <a:r>
              <a:rPr lang="en-US" altLang="en-US" dirty="0"/>
              <a:t>For interviews: anticipate difficult situations, what might happen</a:t>
            </a:r>
          </a:p>
          <a:p>
            <a:pPr marL="633413" lvl="1" indent="-173038">
              <a:buFontTx/>
              <a:buChar char="•"/>
            </a:pPr>
            <a:r>
              <a:rPr lang="en-US" altLang="en-US" u="sng" dirty="0"/>
              <a:t>Like Suicidal ideation  AND HAVE A PLAN</a:t>
            </a: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2E77D07D-0F87-40DE-B86E-5839D384ADB7}" type="slidenum">
              <a:rPr lang="en-US" altLang="en-US" smtClean="0"/>
              <a:pPr/>
              <a:t>33</a:t>
            </a:fld>
            <a:endParaRPr lang="en-US" altLang="en-US"/>
          </a:p>
        </p:txBody>
      </p:sp>
    </p:spTree>
    <p:extLst>
      <p:ext uri="{BB962C8B-B14F-4D97-AF65-F5344CB8AC3E}">
        <p14:creationId xmlns:p14="http://schemas.microsoft.com/office/powerpoint/2010/main" val="2012771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a:buFontTx/>
              <a:buChar char="•"/>
            </a:pPr>
            <a:r>
              <a:rPr lang="en-US" altLang="en-US" dirty="0"/>
              <a:t>Touching on Informed Consent for surveys and interviews </a:t>
            </a:r>
            <a:r>
              <a:rPr lang="en-US" altLang="en-US" b="1" dirty="0"/>
              <a:t>OFTEN ALTERED CONSENT</a:t>
            </a:r>
          </a:p>
          <a:p>
            <a:pPr marL="173038" indent="-173038">
              <a:buFontTx/>
              <a:buChar char="•"/>
            </a:pPr>
            <a:r>
              <a:rPr lang="en-US" altLang="en-US" dirty="0"/>
              <a:t>Altered</a:t>
            </a:r>
            <a:r>
              <a:rPr lang="en-US" altLang="en-US" baseline="0" dirty="0"/>
              <a:t> consent</a:t>
            </a:r>
            <a:r>
              <a:rPr lang="en-US" altLang="en-US" dirty="0"/>
              <a:t> may be accomplished verbally, through an information sheet, or through a few sentences at the beginning of a survey instrument.</a:t>
            </a:r>
          </a:p>
          <a:p>
            <a:pPr marL="633413" lvl="1" indent="-173038">
              <a:buFontTx/>
              <a:buChar char="•"/>
            </a:pPr>
            <a:r>
              <a:rPr lang="en-US" altLang="en-US" dirty="0"/>
              <a:t>IMPORTANT! For Audio recording… get consent verbally on tape or you may need a signature.  </a:t>
            </a:r>
          </a:p>
          <a:p>
            <a:pPr marL="173038" indent="-173038"/>
            <a:endParaRPr lang="en-US" altLang="en-US" dirty="0"/>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361C078F-6CA0-4937-A9E0-1706EE649F43}" type="slidenum">
              <a:rPr lang="en-US" altLang="en-US" smtClean="0"/>
              <a:pPr/>
              <a:t>34</a:t>
            </a:fld>
            <a:endParaRPr lang="en-US" altLang="en-US"/>
          </a:p>
        </p:txBody>
      </p:sp>
    </p:spTree>
    <p:extLst>
      <p:ext uri="{BB962C8B-B14F-4D97-AF65-F5344CB8AC3E}">
        <p14:creationId xmlns:p14="http://schemas.microsoft.com/office/powerpoint/2010/main" val="3369452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International research introduces complexity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in applying the ethical principles we have just</a:t>
            </a:r>
            <a:r>
              <a:rPr lang="en-US" altLang="en-US" baseline="0" dirty="0"/>
              <a:t> </a:t>
            </a:r>
            <a:r>
              <a:rPr lang="en-US" altLang="en-US" dirty="0"/>
              <a:t>talked about.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We need to consider Consent carefully</a:t>
            </a:r>
            <a:r>
              <a:rPr lang="en-US" altLang="en-US" baseline="0" dirty="0"/>
              <a:t> with local customs in mind.  Beliefs regarding Autonomy are varied in other societies.</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+Sometimes a signature would never be asked for in another culture.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+Sometimes a Chief or other leader gives consent for all.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+In some areas a single woman would not be allowed to speak with a researcher who is a man without a male relative present.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Researchers should seek to understand local context. </a:t>
            </a:r>
          </a:p>
          <a:p>
            <a:endParaRPr lang="en-US" dirty="0"/>
          </a:p>
        </p:txBody>
      </p:sp>
      <p:sp>
        <p:nvSpPr>
          <p:cNvPr id="4" name="Slide Number Placeholder 3"/>
          <p:cNvSpPr>
            <a:spLocks noGrp="1"/>
          </p:cNvSpPr>
          <p:nvPr>
            <p:ph type="sldNum" sz="quarter" idx="10"/>
          </p:nvPr>
        </p:nvSpPr>
        <p:spPr/>
        <p:txBody>
          <a:bodyPr/>
          <a:lstStyle/>
          <a:p>
            <a:pPr>
              <a:defRPr/>
            </a:pPr>
            <a:fld id="{CA093F06-A32F-4D85-8800-509697051C74}" type="slidenum">
              <a:rPr lang="en-US" altLang="en-US" smtClean="0"/>
              <a:pPr>
                <a:defRPr/>
              </a:pPr>
              <a:t>35</a:t>
            </a:fld>
            <a:endParaRPr lang="en-US" altLang="en-US"/>
          </a:p>
        </p:txBody>
      </p:sp>
    </p:spTree>
    <p:extLst>
      <p:ext uri="{BB962C8B-B14F-4D97-AF65-F5344CB8AC3E}">
        <p14:creationId xmlns:p14="http://schemas.microsoft.com/office/powerpoint/2010/main" val="236289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help with context?</a:t>
            </a:r>
          </a:p>
          <a:p>
            <a:endParaRPr lang="en-US" dirty="0"/>
          </a:p>
          <a:p>
            <a:r>
              <a:rPr lang="en-US" dirty="0"/>
              <a:t>Locally, experienced researchers, consultants, and faculty advisors,</a:t>
            </a:r>
            <a:r>
              <a:rPr lang="en-US" baseline="0" dirty="0"/>
              <a:t> even other s</a:t>
            </a:r>
            <a:r>
              <a:rPr lang="en-US" dirty="0"/>
              <a:t>tudents who have been to the same area before.</a:t>
            </a:r>
          </a:p>
          <a:p>
            <a:endParaRPr lang="en-US" dirty="0"/>
          </a:p>
          <a:p>
            <a:r>
              <a:rPr lang="en-US" dirty="0"/>
              <a:t>On site, local ethics</a:t>
            </a:r>
            <a:r>
              <a:rPr lang="en-US" baseline="0" dirty="0"/>
              <a:t> boards, universities near by, and often aid organizations are good resources.</a:t>
            </a:r>
          </a:p>
          <a:p>
            <a:endParaRPr lang="en-US" baseline="0" dirty="0"/>
          </a:p>
        </p:txBody>
      </p:sp>
      <p:sp>
        <p:nvSpPr>
          <p:cNvPr id="4" name="Slide Number Placeholder 3"/>
          <p:cNvSpPr>
            <a:spLocks noGrp="1"/>
          </p:cNvSpPr>
          <p:nvPr>
            <p:ph type="sldNum" sz="quarter" idx="10"/>
          </p:nvPr>
        </p:nvSpPr>
        <p:spPr/>
        <p:txBody>
          <a:bodyPr/>
          <a:lstStyle/>
          <a:p>
            <a:pPr>
              <a:defRPr/>
            </a:pPr>
            <a:fld id="{CA093F06-A32F-4D85-8800-509697051C74}" type="slidenum">
              <a:rPr lang="en-US" altLang="en-US" smtClean="0"/>
              <a:pPr>
                <a:defRPr/>
              </a:pPr>
              <a:t>36</a:t>
            </a:fld>
            <a:endParaRPr lang="en-US" altLang="en-US"/>
          </a:p>
        </p:txBody>
      </p:sp>
    </p:spTree>
    <p:extLst>
      <p:ext uri="{BB962C8B-B14F-4D97-AF65-F5344CB8AC3E}">
        <p14:creationId xmlns:p14="http://schemas.microsoft.com/office/powerpoint/2010/main" val="1912299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research project will be run internationally we look at particular</a:t>
            </a:r>
            <a:r>
              <a:rPr lang="en-US" baseline="0" dirty="0"/>
              <a:t> aspects of the project.</a:t>
            </a:r>
          </a:p>
          <a:p>
            <a:endParaRPr lang="en-US" baseline="0" dirty="0"/>
          </a:p>
          <a:p>
            <a:r>
              <a:rPr lang="en-US" baseline="0" dirty="0"/>
              <a:t>Is the project worth doing for the participants?</a:t>
            </a:r>
          </a:p>
          <a:p>
            <a:r>
              <a:rPr lang="en-US" baseline="0" dirty="0"/>
              <a:t>Do the researchers know about the local context?</a:t>
            </a:r>
          </a:p>
          <a:p>
            <a:r>
              <a:rPr lang="en-US" baseline="0" dirty="0"/>
              <a:t>What about language? Will there be interpreters?</a:t>
            </a:r>
          </a:p>
          <a:p>
            <a:r>
              <a:rPr lang="en-US" baseline="0" dirty="0"/>
              <a:t>Can researchers be in touch with CPHS if something arises?</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CA093F06-A32F-4D85-8800-509697051C74}" type="slidenum">
              <a:rPr lang="en-US" altLang="en-US" smtClean="0"/>
              <a:pPr>
                <a:defRPr/>
              </a:pPr>
              <a:t>37</a:t>
            </a:fld>
            <a:endParaRPr lang="en-US" altLang="en-US"/>
          </a:p>
        </p:txBody>
      </p:sp>
    </p:spTree>
    <p:extLst>
      <p:ext uri="{BB962C8B-B14F-4D97-AF65-F5344CB8AC3E}">
        <p14:creationId xmlns:p14="http://schemas.microsoft.com/office/powerpoint/2010/main" val="946721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countries</a:t>
            </a:r>
            <a:r>
              <a:rPr lang="en-US" baseline="0" dirty="0"/>
              <a:t> that have implemented GDPR.  Some countries include overseas regions or territories that have also adopted or plan to adopt GDPR, like Greenland, Aruba and Bermuda. </a:t>
            </a:r>
          </a:p>
          <a:p>
            <a:endParaRPr lang="en-US" dirty="0"/>
          </a:p>
        </p:txBody>
      </p:sp>
      <p:sp>
        <p:nvSpPr>
          <p:cNvPr id="4" name="Slide Number Placeholder 3"/>
          <p:cNvSpPr>
            <a:spLocks noGrp="1"/>
          </p:cNvSpPr>
          <p:nvPr>
            <p:ph type="sldNum" sz="quarter" idx="10"/>
          </p:nvPr>
        </p:nvSpPr>
        <p:spPr/>
        <p:txBody>
          <a:bodyPr/>
          <a:lstStyle/>
          <a:p>
            <a:pPr>
              <a:defRPr/>
            </a:pPr>
            <a:fld id="{CA093F06-A32F-4D85-8800-509697051C74}" type="slidenum">
              <a:rPr lang="en-US" altLang="en-US" smtClean="0"/>
              <a:pPr>
                <a:defRPr/>
              </a:pPr>
              <a:t>38</a:t>
            </a:fld>
            <a:endParaRPr lang="en-US" altLang="en-US"/>
          </a:p>
        </p:txBody>
      </p:sp>
    </p:spTree>
    <p:extLst>
      <p:ext uri="{BB962C8B-B14F-4D97-AF65-F5344CB8AC3E}">
        <p14:creationId xmlns:p14="http://schemas.microsoft.com/office/powerpoint/2010/main" val="3952638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charset="0"/>
              <a:buChar char=""/>
              <a:defRPr/>
            </a:pPr>
            <a:r>
              <a:rPr lang="en-US" sz="800" kern="1200" dirty="0">
                <a:solidFill>
                  <a:schemeClr val="tx1"/>
                </a:solidFill>
                <a:latin typeface="Helvetica" pitchFamily="34" charset="0"/>
                <a:ea typeface="ＭＳ Ｐゴシック" charset="0"/>
                <a:cs typeface="ＭＳ Ｐゴシック" charset="0"/>
              </a:rPr>
              <a:t>Consider and prevent exploitation or harm</a:t>
            </a:r>
          </a:p>
          <a:p>
            <a:pPr eaLnBrk="1" hangingPunct="1">
              <a:buFont typeface="Wingdings" charset="0"/>
              <a:buChar char=""/>
              <a:defRPr/>
            </a:pPr>
            <a:endParaRPr lang="en-US" sz="800" kern="1200" dirty="0">
              <a:solidFill>
                <a:schemeClr val="tx1"/>
              </a:solidFill>
              <a:latin typeface="Helvetica" pitchFamily="34" charset="0"/>
              <a:ea typeface="ＭＳ Ｐゴシック" charset="0"/>
              <a:cs typeface="ＭＳ Ｐゴシック" charset="0"/>
            </a:endParaRPr>
          </a:p>
          <a:p>
            <a:pPr eaLnBrk="1" hangingPunct="1">
              <a:buFont typeface="Wingdings" charset="0"/>
              <a:buChar char=""/>
              <a:defRPr/>
            </a:pPr>
            <a:r>
              <a:rPr lang="en-US" sz="800" kern="1200" dirty="0">
                <a:solidFill>
                  <a:schemeClr val="tx1"/>
                </a:solidFill>
                <a:latin typeface="Helvetica" pitchFamily="34" charset="0"/>
                <a:ea typeface="ＭＳ Ｐゴシック" charset="0"/>
                <a:cs typeface="ＭＳ Ｐゴシック" charset="0"/>
              </a:rPr>
              <a:t>Be professional.</a:t>
            </a:r>
          </a:p>
          <a:p>
            <a:pPr eaLnBrk="1" hangingPunct="1">
              <a:buFont typeface="Wingdings" charset="0"/>
              <a:buChar char=""/>
              <a:defRPr/>
            </a:pPr>
            <a:endParaRPr lang="en-US" sz="800" kern="1200" dirty="0">
              <a:solidFill>
                <a:schemeClr val="tx1"/>
              </a:solidFill>
              <a:latin typeface="Helvetica" pitchFamily="34" charset="0"/>
              <a:ea typeface="ＭＳ Ｐゴシック" charset="0"/>
              <a:cs typeface="ＭＳ Ｐゴシック" charset="0"/>
            </a:endParaRPr>
          </a:p>
          <a:p>
            <a:pPr eaLnBrk="1" hangingPunct="1">
              <a:buFont typeface="Wingdings" charset="0"/>
              <a:buChar char=""/>
              <a:defRPr/>
            </a:pPr>
            <a:r>
              <a:rPr lang="en-US" sz="800" kern="1200" dirty="0">
                <a:solidFill>
                  <a:schemeClr val="tx1"/>
                </a:solidFill>
                <a:latin typeface="Helvetica" pitchFamily="34" charset="0"/>
                <a:ea typeface="ＭＳ Ｐゴシック" charset="0"/>
                <a:cs typeface="ＭＳ Ｐゴシック" charset="0"/>
              </a:rPr>
              <a:t>Be aware of context</a:t>
            </a:r>
          </a:p>
          <a:p>
            <a:pPr eaLnBrk="1" hangingPunct="1">
              <a:buFont typeface="Wingdings" charset="0"/>
              <a:buChar char=""/>
              <a:defRPr/>
            </a:pPr>
            <a:endParaRPr lang="en-US" sz="800" kern="1200" dirty="0">
              <a:solidFill>
                <a:schemeClr val="tx1"/>
              </a:solidFill>
              <a:latin typeface="Helvetica" pitchFamily="34" charset="0"/>
              <a:ea typeface="ＭＳ Ｐゴシック" charset="0"/>
              <a:cs typeface="ＭＳ Ｐゴシック" charset="0"/>
            </a:endParaRPr>
          </a:p>
          <a:p>
            <a:pPr eaLnBrk="1" hangingPunct="1">
              <a:buFont typeface="Wingdings" charset="0"/>
              <a:buChar char=""/>
              <a:defRPr/>
            </a:pPr>
            <a:r>
              <a:rPr lang="en-US" sz="800" kern="1200" dirty="0">
                <a:solidFill>
                  <a:schemeClr val="tx1"/>
                </a:solidFill>
                <a:latin typeface="Helvetica" pitchFamily="34" charset="0"/>
                <a:ea typeface="ＭＳ Ｐゴシック" charset="0"/>
                <a:cs typeface="ＭＳ Ｐゴシック" charset="0"/>
              </a:rPr>
              <a:t>Be</a:t>
            </a:r>
            <a:r>
              <a:rPr lang="en-US" sz="800" kern="1200" baseline="0" dirty="0">
                <a:solidFill>
                  <a:schemeClr val="tx1"/>
                </a:solidFill>
                <a:latin typeface="Helvetica" pitchFamily="34" charset="0"/>
                <a:ea typeface="ＭＳ Ｐゴシック" charset="0"/>
                <a:cs typeface="ＭＳ Ｐゴシック" charset="0"/>
              </a:rPr>
              <a:t> </a:t>
            </a:r>
            <a:r>
              <a:rPr lang="en-US" sz="800" kern="1200" dirty="0">
                <a:solidFill>
                  <a:schemeClr val="tx1"/>
                </a:solidFill>
                <a:latin typeface="Helvetica" pitchFamily="34" charset="0"/>
                <a:ea typeface="ＭＳ Ｐゴシック" charset="0"/>
                <a:cs typeface="ＭＳ Ｐゴシック" charset="0"/>
              </a:rPr>
              <a:t>respectful</a:t>
            </a:r>
          </a:p>
          <a:p>
            <a:pPr eaLnBrk="1" hangingPunct="1">
              <a:buFont typeface="Wingdings" charset="0"/>
              <a:buChar char=""/>
              <a:defRPr/>
            </a:pPr>
            <a:endParaRPr lang="en-US" sz="800" kern="1200" dirty="0">
              <a:solidFill>
                <a:schemeClr val="tx1"/>
              </a:solidFill>
              <a:latin typeface="Helvetica" pitchFamily="34" charset="0"/>
              <a:ea typeface="ＭＳ Ｐゴシック" charset="0"/>
              <a:cs typeface="ＭＳ Ｐゴシック" charset="0"/>
            </a:endParaRPr>
          </a:p>
          <a:p>
            <a:pPr eaLnBrk="1" hangingPunct="1">
              <a:buFont typeface="Wingdings" charset="0"/>
              <a:buChar char=""/>
              <a:defRPr/>
            </a:pPr>
            <a:r>
              <a:rPr lang="en-US" sz="800" b="1" kern="1200" dirty="0">
                <a:solidFill>
                  <a:schemeClr val="tx1"/>
                </a:solidFill>
                <a:latin typeface="Helvetica" pitchFamily="34" charset="0"/>
                <a:ea typeface="ＭＳ Ｐゴシック" charset="0"/>
                <a:cs typeface="ＭＳ Ｐゴシック" charset="0"/>
              </a:rPr>
              <a:t>Tell CPHS about your project </a:t>
            </a:r>
            <a:r>
              <a:rPr lang="en-US" sz="800" b="1" i="1" kern="1200" dirty="0">
                <a:solidFill>
                  <a:schemeClr val="tx1"/>
                </a:solidFill>
                <a:latin typeface="Helvetica" pitchFamily="34" charset="0"/>
                <a:ea typeface="ＭＳ Ｐゴシック" charset="0"/>
                <a:cs typeface="ＭＳ Ｐゴシック" charset="0"/>
              </a:rPr>
              <a:t>BEFORE</a:t>
            </a:r>
            <a:r>
              <a:rPr lang="en-US" sz="800" b="1" kern="1200" dirty="0">
                <a:solidFill>
                  <a:schemeClr val="tx1"/>
                </a:solidFill>
                <a:latin typeface="Helvetica" pitchFamily="34" charset="0"/>
                <a:ea typeface="ＭＳ Ｐゴシック" charset="0"/>
                <a:cs typeface="ＭＳ Ｐゴシック" charset="0"/>
              </a:rPr>
              <a:t> you start!</a:t>
            </a:r>
          </a:p>
          <a:p>
            <a:pPr eaLnBrk="1" hangingPunct="1">
              <a:buFont typeface="Wingdings" charset="0"/>
              <a:buNone/>
              <a:defRPr/>
            </a:pPr>
            <a:r>
              <a:rPr lang="en-US" sz="800" b="1" kern="1200" dirty="0">
                <a:solidFill>
                  <a:schemeClr val="tx1"/>
                </a:solidFill>
                <a:latin typeface="Helvetica" pitchFamily="34" charset="0"/>
                <a:ea typeface="ＭＳ Ｐゴシック" charset="0"/>
                <a:cs typeface="ＭＳ Ｐゴシック" charset="0"/>
              </a:rPr>
              <a:t>By regulation</a:t>
            </a:r>
            <a:r>
              <a:rPr lang="en-US" sz="800" b="1" kern="1200" baseline="0" dirty="0">
                <a:solidFill>
                  <a:schemeClr val="tx1"/>
                </a:solidFill>
                <a:latin typeface="Helvetica" pitchFamily="34" charset="0"/>
                <a:ea typeface="ＭＳ Ｐゴシック" charset="0"/>
                <a:cs typeface="ＭＳ Ｐゴシック" charset="0"/>
              </a:rPr>
              <a:t> CPHS must review the research BEFORE it begins!</a:t>
            </a:r>
            <a:endParaRPr lang="en-US" sz="800" b="1" kern="1200" dirty="0">
              <a:solidFill>
                <a:schemeClr val="tx1"/>
              </a:solidFill>
              <a:latin typeface="Helvetica" pitchFamily="34" charset="0"/>
              <a:ea typeface="ＭＳ Ｐゴシック" charset="0"/>
              <a:cs typeface="ＭＳ Ｐゴシック" charset="0"/>
            </a:endParaRPr>
          </a:p>
          <a:p>
            <a:pPr eaLnBrk="1" hangingPunct="1">
              <a:buFont typeface="Wingdings" charset="0"/>
              <a:buChar char=""/>
              <a:defRPr/>
            </a:pPr>
            <a:endParaRPr lang="en-US" sz="800" kern="1200" dirty="0">
              <a:solidFill>
                <a:schemeClr val="tx1"/>
              </a:solidFill>
              <a:latin typeface="Helvetica" pitchFamily="34" charset="0"/>
              <a:ea typeface="ＭＳ Ｐゴシック" charset="0"/>
              <a:cs typeface="ＭＳ Ｐゴシック" charset="0"/>
            </a:endParaRPr>
          </a:p>
          <a:p>
            <a:pPr eaLnBrk="1" hangingPunct="1">
              <a:buFont typeface="Wingdings" charset="0"/>
              <a:buChar char=""/>
              <a:defRPr/>
            </a:pPr>
            <a:r>
              <a:rPr lang="en-US" sz="800" kern="1200" dirty="0">
                <a:solidFill>
                  <a:schemeClr val="tx1"/>
                </a:solidFill>
                <a:latin typeface="Helvetica" pitchFamily="34" charset="0"/>
                <a:ea typeface="ＭＳ Ｐゴシック" charset="0"/>
                <a:cs typeface="ＭＳ Ｐゴシック" charset="0"/>
              </a:rPr>
              <a:t>Let us know if activities change significantly during the study and when study activities are complete</a:t>
            </a:r>
          </a:p>
          <a:p>
            <a:endParaRPr lang="en-US" altLang="en-US" dirty="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48FCD7C8-C0A8-41EA-A4F4-2F4559D3AA3A}" type="slidenum">
              <a:rPr lang="en-US" altLang="en-US" smtClean="0"/>
              <a:pPr/>
              <a:t>39</a:t>
            </a:fld>
            <a:endParaRPr lang="en-US" altLang="en-US"/>
          </a:p>
        </p:txBody>
      </p:sp>
    </p:spTree>
    <p:extLst>
      <p:ext uri="{BB962C8B-B14F-4D97-AF65-F5344CB8AC3E}">
        <p14:creationId xmlns:p14="http://schemas.microsoft.com/office/powerpoint/2010/main" val="3399702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a:lstStyle/>
          <a:p>
            <a:pPr>
              <a:defRPr/>
            </a:pPr>
            <a:r>
              <a:rPr lang="en-US" dirty="0">
                <a:latin typeface="Helvetica" charset="0"/>
                <a:ea typeface="ＭＳ Ｐゴシック" charset="0"/>
              </a:rPr>
              <a:t>Remember: the level of risk determines the specific application / forms.  Check out the forms on out website.</a:t>
            </a:r>
          </a:p>
          <a:p>
            <a:pPr>
              <a:defRPr/>
            </a:pPr>
            <a:r>
              <a:rPr lang="en-US" dirty="0">
                <a:latin typeface="Helvetica" charset="0"/>
                <a:ea typeface="ＭＳ Ｐゴシック" charset="0"/>
              </a:rPr>
              <a:t>We will need</a:t>
            </a:r>
          </a:p>
          <a:p>
            <a:pPr marL="173062" indent="-173062">
              <a:buFont typeface="Arial"/>
              <a:buChar char="•"/>
              <a:defRPr/>
            </a:pPr>
            <a:r>
              <a:rPr lang="en-US" dirty="0">
                <a:latin typeface="Helvetica" charset="0"/>
                <a:ea typeface="ＭＳ Ｐゴシック" charset="0"/>
              </a:rPr>
              <a:t>The Funding proposal</a:t>
            </a:r>
          </a:p>
          <a:p>
            <a:pPr marL="173062" indent="-173062">
              <a:buFont typeface="Arial"/>
              <a:buChar char="•"/>
              <a:defRPr/>
            </a:pPr>
            <a:r>
              <a:rPr lang="en-US" dirty="0">
                <a:latin typeface="Helvetica" charset="0"/>
                <a:ea typeface="ＭＳ Ｐゴシック" charset="0"/>
              </a:rPr>
              <a:t>Research Plans, protocol or application (choice on the website)</a:t>
            </a:r>
          </a:p>
          <a:p>
            <a:pPr marL="634559" lvl="1" indent="-173062">
              <a:buFont typeface="Arial"/>
              <a:buChar char="•"/>
              <a:defRPr/>
            </a:pPr>
            <a:r>
              <a:rPr lang="en-US" dirty="0">
                <a:latin typeface="Helvetica" charset="0"/>
                <a:ea typeface="ＭＳ Ｐゴシック" charset="0"/>
              </a:rPr>
              <a:t>Describe</a:t>
            </a:r>
            <a:r>
              <a:rPr lang="en-US" baseline="0" dirty="0">
                <a:latin typeface="Helvetica" charset="0"/>
                <a:ea typeface="ＭＳ Ｐゴシック" charset="0"/>
              </a:rPr>
              <a:t> activities, answer all questions, </a:t>
            </a:r>
            <a:endParaRPr lang="en-US" dirty="0">
              <a:latin typeface="Helvetica" charset="0"/>
              <a:ea typeface="ＭＳ Ｐゴシック" charset="0"/>
            </a:endParaRPr>
          </a:p>
          <a:p>
            <a:pPr marL="634559" lvl="1" indent="-173062">
              <a:buFont typeface="Arial"/>
              <a:buChar char="•"/>
              <a:defRPr/>
            </a:pPr>
            <a:r>
              <a:rPr lang="en-US" dirty="0">
                <a:latin typeface="Helvetica" charset="0"/>
                <a:ea typeface="ＭＳ Ｐゴシック" charset="0"/>
              </a:rPr>
              <a:t> Provide for</a:t>
            </a:r>
            <a:r>
              <a:rPr lang="en-US" baseline="0" dirty="0">
                <a:latin typeface="Helvetica" charset="0"/>
                <a:ea typeface="ＭＳ Ｐゴシック" charset="0"/>
              </a:rPr>
              <a:t> recruitment, consent, protection of privacy and confidentiality information</a:t>
            </a:r>
          </a:p>
          <a:p>
            <a:pPr marL="634559" lvl="1" indent="-173062">
              <a:buFont typeface="Arial"/>
              <a:buChar char="•"/>
              <a:defRPr/>
            </a:pPr>
            <a:r>
              <a:rPr lang="en-US" baseline="0" dirty="0">
                <a:latin typeface="Helvetica" charset="0"/>
                <a:ea typeface="ＭＳ Ｐゴシック" charset="0"/>
              </a:rPr>
              <a:t>Provide </a:t>
            </a:r>
            <a:r>
              <a:rPr lang="en-US" dirty="0">
                <a:latin typeface="Helvetica" charset="0"/>
                <a:ea typeface="ＭＳ Ｐゴシック" charset="0"/>
              </a:rPr>
              <a:t>separate documentation like advertisements, and information sheets</a:t>
            </a:r>
          </a:p>
          <a:p>
            <a:pPr marL="173062" indent="-173062">
              <a:buFont typeface="Arial"/>
              <a:buChar char="•"/>
              <a:defRPr/>
            </a:pPr>
            <a:r>
              <a:rPr lang="en-US" dirty="0">
                <a:latin typeface="Helvetica" charset="0"/>
                <a:ea typeface="ＭＳ Ｐゴシック" charset="0"/>
              </a:rPr>
              <a:t>International form needs to be filled out</a:t>
            </a:r>
          </a:p>
          <a:p>
            <a:pPr marL="173062" indent="-173062">
              <a:buFont typeface="Arial"/>
              <a:buChar char="•"/>
              <a:defRPr/>
            </a:pPr>
            <a:r>
              <a:rPr lang="en-US" dirty="0">
                <a:latin typeface="Helvetica" charset="0"/>
                <a:ea typeface="ＭＳ Ｐゴシック" charset="0"/>
              </a:rPr>
              <a:t>Surveys, scripts, focus group guides.</a:t>
            </a:r>
          </a:p>
          <a:p>
            <a:pPr marL="173062" indent="-173062">
              <a:buFont typeface="Arial"/>
              <a:buChar char="•"/>
              <a:defRPr/>
            </a:pPr>
            <a:endParaRPr lang="en-US" dirty="0">
              <a:latin typeface="Helvetica" charset="0"/>
              <a:ea typeface="ＭＳ Ｐゴシック" charset="0"/>
            </a:endParaRPr>
          </a:p>
          <a:p>
            <a:pPr marL="173062" indent="-173062">
              <a:buFont typeface="Arial"/>
              <a:buChar char="•"/>
              <a:defRPr/>
            </a:pPr>
            <a:r>
              <a:rPr lang="en-US" dirty="0">
                <a:latin typeface="Helvetica" charset="0"/>
                <a:ea typeface="ＭＳ Ｐゴシック" charset="0"/>
              </a:rPr>
              <a:t>Our</a:t>
            </a:r>
            <a:r>
              <a:rPr lang="en-US" baseline="0" dirty="0">
                <a:latin typeface="Helvetica" charset="0"/>
                <a:ea typeface="ＭＳ Ｐゴシック" charset="0"/>
              </a:rPr>
              <a:t> </a:t>
            </a:r>
            <a:r>
              <a:rPr lang="en-US" dirty="0">
                <a:latin typeface="Helvetica" charset="0"/>
                <a:ea typeface="ＭＳ Ｐゴシック" charset="0"/>
              </a:rPr>
              <a:t>electronic submission</a:t>
            </a:r>
            <a:r>
              <a:rPr lang="en-US" baseline="0" dirty="0">
                <a:latin typeface="Helvetica" charset="0"/>
                <a:ea typeface="ＭＳ Ｐゴシック" charset="0"/>
              </a:rPr>
              <a:t> system is</a:t>
            </a:r>
            <a:r>
              <a:rPr lang="en-US" dirty="0">
                <a:latin typeface="Helvetica" charset="0"/>
                <a:ea typeface="ＭＳ Ｐゴシック" charset="0"/>
              </a:rPr>
              <a:t> RAPPORT</a:t>
            </a:r>
            <a:r>
              <a:rPr lang="en-US" baseline="0" dirty="0">
                <a:latin typeface="Helvetica" charset="0"/>
                <a:ea typeface="ＭＳ Ｐゴシック" charset="0"/>
              </a:rPr>
              <a:t> and there are links on our website.</a:t>
            </a:r>
            <a:endParaRPr lang="en-US" dirty="0">
              <a:latin typeface="Helvetica" charset="0"/>
              <a:ea typeface="ＭＳ Ｐゴシック" charset="0"/>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28F671D4-F1E2-4AA3-A843-412CA4E0B538}" type="slidenum">
              <a:rPr lang="en-US" altLang="en-US" smtClean="0"/>
              <a:pPr/>
              <a:t>40</a:t>
            </a:fld>
            <a:endParaRPr lang="en-US" altLang="en-US"/>
          </a:p>
        </p:txBody>
      </p:sp>
    </p:spTree>
    <p:extLst>
      <p:ext uri="{BB962C8B-B14F-4D97-AF65-F5344CB8AC3E}">
        <p14:creationId xmlns:p14="http://schemas.microsoft.com/office/powerpoint/2010/main" val="972010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Helvetica" panose="020B0604020202020204" pitchFamily="34" charset="0"/>
                <a:ea typeface="MS PGothic" panose="020B0600070205080204" pitchFamily="34" charset="-128"/>
              </a:defRPr>
            </a:lvl1pPr>
            <a:lvl2pPr marL="749300" indent="-287338" defTabSz="930275">
              <a:defRPr>
                <a:solidFill>
                  <a:schemeClr val="tx1"/>
                </a:solidFill>
                <a:latin typeface="Helvetica" panose="020B0604020202020204" pitchFamily="34" charset="0"/>
                <a:ea typeface="MS PGothic" panose="020B0600070205080204" pitchFamily="34" charset="-128"/>
              </a:defRPr>
            </a:lvl2pPr>
            <a:lvl3pPr marL="1152525" indent="-230188" defTabSz="930275">
              <a:defRPr>
                <a:solidFill>
                  <a:schemeClr val="tx1"/>
                </a:solidFill>
                <a:latin typeface="Helvetica" panose="020B0604020202020204" pitchFamily="34" charset="0"/>
                <a:ea typeface="MS PGothic" panose="020B0600070205080204" pitchFamily="34" charset="-128"/>
              </a:defRPr>
            </a:lvl3pPr>
            <a:lvl4pPr marL="1614488" indent="-230188" defTabSz="930275">
              <a:defRPr>
                <a:solidFill>
                  <a:schemeClr val="tx1"/>
                </a:solidFill>
                <a:latin typeface="Helvetica" panose="020B0604020202020204" pitchFamily="34" charset="0"/>
                <a:ea typeface="MS PGothic" panose="020B0600070205080204" pitchFamily="34" charset="-128"/>
              </a:defRPr>
            </a:lvl4pPr>
            <a:lvl5pPr marL="2076450" indent="-230188" defTabSz="930275">
              <a:defRPr>
                <a:solidFill>
                  <a:schemeClr val="tx1"/>
                </a:solidFill>
                <a:latin typeface="Helvetica" panose="020B0604020202020204" pitchFamily="34" charset="0"/>
                <a:ea typeface="MS PGothic" panose="020B0600070205080204" pitchFamily="34" charset="-128"/>
              </a:defRPr>
            </a:lvl5pPr>
            <a:lvl6pPr marL="2533650" indent="-230188" defTabSz="9302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02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02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0275"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48FE0AC8-4CF2-4AE3-8F06-A195BF73E3D5}" type="slidenum">
              <a:rPr lang="en-US" altLang="en-US" smtClean="0"/>
              <a:pPr/>
              <a:t>4</a:t>
            </a:fld>
            <a:endParaRPr lang="en-US" altLang="en-US"/>
          </a:p>
        </p:txBody>
      </p:sp>
      <p:sp>
        <p:nvSpPr>
          <p:cNvPr id="26627"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altLang="en-US" dirty="0"/>
              <a:t>Unethical research practices first came to widespread public attention in the context of Nazi experimentation during WW II.  </a:t>
            </a:r>
          </a:p>
          <a:p>
            <a:pPr eaLnBrk="1" hangingPunct="1">
              <a:defRPr/>
            </a:pPr>
            <a:r>
              <a:rPr lang="en-US" altLang="en-US" dirty="0"/>
              <a:t>The “Doctors Trial” occurred in 1946, and involved the prosecution of 23 Doctors for crimes against humanity in the name of  the advancement of science. </a:t>
            </a:r>
          </a:p>
          <a:p>
            <a:pPr eaLnBrk="1" hangingPunct="1">
              <a:defRPr/>
            </a:pPr>
            <a:r>
              <a:rPr lang="en-US" altLang="en-US" dirty="0"/>
              <a:t>Medical experiments were performed without consent.</a:t>
            </a:r>
          </a:p>
          <a:p>
            <a:pPr eaLnBrk="1" hangingPunct="1">
              <a:defRPr/>
            </a:pPr>
            <a:endParaRPr lang="en-US" altLang="en-US" dirty="0"/>
          </a:p>
          <a:p>
            <a:pPr eaLnBrk="1" hangingPunct="1">
              <a:defRPr/>
            </a:pPr>
            <a:r>
              <a:rPr lang="en-US" altLang="en-US" dirty="0"/>
              <a:t>Those prosecuted in general used the defense that they were only following orders.</a:t>
            </a:r>
          </a:p>
          <a:p>
            <a:pPr eaLnBrk="1" hangingPunct="1">
              <a:defRPr/>
            </a:pPr>
            <a:endParaRPr lang="en-US" altLang="en-US" dirty="0"/>
          </a:p>
          <a:p>
            <a:pPr eaLnBrk="1" hangingPunct="1">
              <a:defRPr/>
            </a:pPr>
            <a:r>
              <a:rPr lang="en-US" altLang="en-US" dirty="0"/>
              <a:t>A prosecutor’s summary document has come to be known as the Nuremberg Code and is a groundbreaking</a:t>
            </a:r>
            <a:r>
              <a:rPr lang="en-US" altLang="en-US" baseline="0" dirty="0"/>
              <a:t> </a:t>
            </a:r>
            <a:r>
              <a:rPr lang="en-US" altLang="en-US" dirty="0"/>
              <a:t>expression of the ethical foundation for human research.</a:t>
            </a:r>
          </a:p>
          <a:p>
            <a:pPr eaLnBrk="1" hangingPunct="1">
              <a:defRPr/>
            </a:pPr>
            <a:endParaRPr lang="en-US" altLang="en-US" dirty="0"/>
          </a:p>
          <a:p>
            <a:pPr eaLnBrk="1" hangingPunct="1">
              <a:defRPr/>
            </a:pPr>
            <a:endParaRPr lang="en-US" altLang="en-US" dirty="0"/>
          </a:p>
          <a:p>
            <a:pPr marL="171450" indent="-171450" eaLnBrk="1" hangingPunct="1">
              <a:buFont typeface="Arial" panose="020B0604020202020204" pitchFamily="34" charset="0"/>
              <a:buChar char="•"/>
              <a:defRPr/>
            </a:pPr>
            <a:endParaRPr lang="en-US" altLang="ja-JP" b="1" dirty="0"/>
          </a:p>
        </p:txBody>
      </p:sp>
    </p:spTree>
    <p:extLst>
      <p:ext uri="{BB962C8B-B14F-4D97-AF65-F5344CB8AC3E}">
        <p14:creationId xmlns:p14="http://schemas.microsoft.com/office/powerpoint/2010/main" val="2171615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4AB9AF60-41DD-456B-8728-58A1BFA6FEA4}"/>
              </a:ext>
            </a:extLst>
          </p:cNvPr>
          <p:cNvSpPr>
            <a:spLocks noGrp="1" noRot="1" noChangeAspect="1" noChangeArrowheads="1" noTextEdit="1"/>
          </p:cNvSpPr>
          <p:nvPr>
            <p:ph type="sldImg"/>
          </p:nvPr>
        </p:nvSpPr>
        <p:spPr>
          <a:ln/>
        </p:spPr>
      </p:sp>
      <p:sp>
        <p:nvSpPr>
          <p:cNvPr id="70659" name="Notes Placeholder 2">
            <a:extLst>
              <a:ext uri="{FF2B5EF4-FFF2-40B4-BE49-F238E27FC236}">
                <a16:creationId xmlns:a16="http://schemas.microsoft.com/office/drawing/2014/main" id="{1BB4B967-C6F6-4CE2-A117-D2BE344879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70660" name="Slide Number Placeholder 3">
            <a:extLst>
              <a:ext uri="{FF2B5EF4-FFF2-40B4-BE49-F238E27FC236}">
                <a16:creationId xmlns:a16="http://schemas.microsoft.com/office/drawing/2014/main" id="{AFA5F801-3E88-4DE5-B0B1-68C658F6F9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Helvetica" panose="020B0604020202020204" pitchFamily="34" charset="0"/>
                <a:ea typeface="ＭＳ Ｐゴシック" panose="020B0600070205080204" pitchFamily="34" charset="-128"/>
              </a:defRPr>
            </a:lvl1pPr>
            <a:lvl2pPr marL="749300" indent="-287338" defTabSz="930275">
              <a:defRPr>
                <a:solidFill>
                  <a:schemeClr val="tx1"/>
                </a:solidFill>
                <a:latin typeface="Helvetica" panose="020B0604020202020204" pitchFamily="34" charset="0"/>
                <a:ea typeface="ＭＳ Ｐゴシック" panose="020B0600070205080204" pitchFamily="34" charset="-128"/>
              </a:defRPr>
            </a:lvl2pPr>
            <a:lvl3pPr marL="1152525" indent="-230188" defTabSz="930275">
              <a:defRPr>
                <a:solidFill>
                  <a:schemeClr val="tx1"/>
                </a:solidFill>
                <a:latin typeface="Helvetica" panose="020B0604020202020204" pitchFamily="34" charset="0"/>
                <a:ea typeface="ＭＳ Ｐゴシック" panose="020B0600070205080204" pitchFamily="34" charset="-128"/>
              </a:defRPr>
            </a:lvl3pPr>
            <a:lvl4pPr marL="1614488" indent="-230188" defTabSz="930275">
              <a:defRPr>
                <a:solidFill>
                  <a:schemeClr val="tx1"/>
                </a:solidFill>
                <a:latin typeface="Helvetica" panose="020B0604020202020204" pitchFamily="34" charset="0"/>
                <a:ea typeface="ＭＳ Ｐゴシック" panose="020B0600070205080204" pitchFamily="34" charset="-128"/>
              </a:defRPr>
            </a:lvl4pPr>
            <a:lvl5pPr marL="2076450" indent="-230188" defTabSz="930275">
              <a:defRPr>
                <a:solidFill>
                  <a:schemeClr val="tx1"/>
                </a:solidFill>
                <a:latin typeface="Helvetica" panose="020B0604020202020204" pitchFamily="34" charset="0"/>
                <a:ea typeface="ＭＳ Ｐゴシック" panose="020B0600070205080204" pitchFamily="34" charset="-128"/>
              </a:defRPr>
            </a:lvl5pPr>
            <a:lvl6pPr marL="25336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6pPr>
            <a:lvl7pPr marL="29908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7pPr>
            <a:lvl8pPr marL="34480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8pPr>
            <a:lvl9pPr marL="39052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9pPr>
          </a:lstStyle>
          <a:p>
            <a:fld id="{A8FFBDE4-9405-4EE8-A894-C35AC29455ED}" type="slidenum">
              <a:rPr lang="en-US" altLang="en-US" smtClean="0"/>
              <a:pPr/>
              <a:t>41</a:t>
            </a:fld>
            <a:endParaRPr lang="en-US" altLang="en-US"/>
          </a:p>
        </p:txBody>
      </p:sp>
    </p:spTree>
    <p:extLst>
      <p:ext uri="{BB962C8B-B14F-4D97-AF65-F5344CB8AC3E}">
        <p14:creationId xmlns:p14="http://schemas.microsoft.com/office/powerpoint/2010/main" val="2064289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These</a:t>
            </a:r>
            <a:r>
              <a:rPr lang="en-US" altLang="en-US" baseline="0" dirty="0"/>
              <a:t> are the m</a:t>
            </a:r>
            <a:r>
              <a:rPr lang="en-US" altLang="en-US" dirty="0"/>
              <a:t>ain points of the Nuremberg code.  </a:t>
            </a:r>
          </a:p>
          <a:p>
            <a:r>
              <a:rPr lang="en-US" altLang="en-US" dirty="0"/>
              <a:t>Research should</a:t>
            </a:r>
            <a:r>
              <a:rPr lang="en-US" altLang="en-US" baseline="0" dirty="0"/>
              <a:t> be voluntary, </a:t>
            </a:r>
          </a:p>
          <a:p>
            <a:r>
              <a:rPr lang="en-US" altLang="en-US" baseline="0" dirty="0"/>
              <a:t>yield useful results, </a:t>
            </a:r>
          </a:p>
          <a:p>
            <a:r>
              <a:rPr lang="en-US" altLang="en-US" baseline="0" dirty="0"/>
              <a:t>avoid suffering or harm, </a:t>
            </a:r>
          </a:p>
          <a:p>
            <a:r>
              <a:rPr lang="en-US" altLang="en-US" baseline="0" dirty="0"/>
              <a:t>balance risk to benefit, </a:t>
            </a:r>
          </a:p>
          <a:p>
            <a:r>
              <a:rPr lang="en-US" altLang="en-US" baseline="0" dirty="0"/>
              <a:t>be undertaken by qualified scientists, </a:t>
            </a:r>
          </a:p>
          <a:p>
            <a:r>
              <a:rPr lang="en-US" altLang="en-US" baseline="0" dirty="0"/>
              <a:t>and participants should be able to stop at any point.</a:t>
            </a:r>
            <a:endParaRPr lang="en-US" altLang="en-US" dirty="0"/>
          </a:p>
          <a:p>
            <a:endParaRPr lang="en-US" altLang="en-US" dirty="0"/>
          </a:p>
          <a:p>
            <a:endParaRPr lang="en-US" altLang="en-US" dirty="0"/>
          </a:p>
        </p:txBody>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2950" indent="-285750" defTabSz="931863">
              <a:defRPr>
                <a:solidFill>
                  <a:schemeClr val="tx1"/>
                </a:solidFill>
                <a:latin typeface="Helvetica" panose="020B0604020202020204" pitchFamily="34" charset="0"/>
                <a:ea typeface="MS PGothic" panose="020B0600070205080204" pitchFamily="34" charset="-128"/>
              </a:defRPr>
            </a:lvl2pPr>
            <a:lvl3pPr marL="1143000" indent="-228600" defTabSz="931863">
              <a:defRPr>
                <a:solidFill>
                  <a:schemeClr val="tx1"/>
                </a:solidFill>
                <a:latin typeface="Helvetica" panose="020B0604020202020204" pitchFamily="34" charset="0"/>
                <a:ea typeface="MS PGothic" panose="020B0600070205080204" pitchFamily="34" charset="-128"/>
              </a:defRPr>
            </a:lvl3pPr>
            <a:lvl4pPr marL="1600200" indent="-228600" defTabSz="931863">
              <a:defRPr>
                <a:solidFill>
                  <a:schemeClr val="tx1"/>
                </a:solidFill>
                <a:latin typeface="Helvetica" panose="020B0604020202020204" pitchFamily="34" charset="0"/>
                <a:ea typeface="MS PGothic" panose="020B0600070205080204" pitchFamily="34" charset="-128"/>
              </a:defRPr>
            </a:lvl4pPr>
            <a:lvl5pPr marL="2057400" indent="-228600" defTabSz="931863">
              <a:defRPr>
                <a:solidFill>
                  <a:schemeClr val="tx1"/>
                </a:solidFill>
                <a:latin typeface="Helvetica" panose="020B0604020202020204" pitchFamily="34" charset="0"/>
                <a:ea typeface="MS PGothic" panose="020B0600070205080204" pitchFamily="34" charset="-128"/>
              </a:defRPr>
            </a:lvl5pPr>
            <a:lvl6pPr marL="25146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5B7E1FAB-BD0E-451C-AF4A-A4B9A582D691}" type="slidenum">
              <a:rPr lang="en-US" altLang="en-US" smtClean="0"/>
              <a:pPr/>
              <a:t>5</a:t>
            </a:fld>
            <a:endParaRPr lang="en-US" altLang="en-US"/>
          </a:p>
        </p:txBody>
      </p:sp>
    </p:spTree>
    <p:extLst>
      <p:ext uri="{BB962C8B-B14F-4D97-AF65-F5344CB8AC3E}">
        <p14:creationId xmlns:p14="http://schemas.microsoft.com/office/powerpoint/2010/main" val="1378557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3038" indent="-173038" eaLnBrk="1" hangingPunct="1">
              <a:buFontTx/>
              <a:buChar char="•"/>
              <a:defRPr/>
            </a:pPr>
            <a:r>
              <a:rPr lang="en-US" altLang="en-US" dirty="0">
                <a:ea typeface="ＭＳ Ｐゴシック" panose="020B0600070205080204" pitchFamily="34" charset="-128"/>
              </a:rPr>
              <a:t>In 1963, a US researcher</a:t>
            </a:r>
            <a:r>
              <a:rPr lang="en-US" altLang="en-US" baseline="0" dirty="0">
                <a:ea typeface="ＭＳ Ｐゴシック" panose="020B0600070205080204" pitchFamily="34" charset="-128"/>
              </a:rPr>
              <a:t> undertook an experiment in</a:t>
            </a:r>
            <a:r>
              <a:rPr lang="en-US" altLang="en-US" dirty="0">
                <a:ea typeface="ＭＳ Ｐゴシック" panose="020B0600070205080204" pitchFamily="34" charset="-128"/>
              </a:rPr>
              <a:t> response to concerns that the historic Nazi abuses could occur in the US.</a:t>
            </a:r>
          </a:p>
          <a:p>
            <a:pPr marL="173038" indent="-173038" eaLnBrk="1" hangingPunct="1">
              <a:buFontTx/>
              <a:buChar char="•"/>
              <a:defRPr/>
            </a:pPr>
            <a:r>
              <a:rPr lang="en-US" altLang="en-US" dirty="0">
                <a:ea typeface="ＭＳ Ｐゴシック" panose="020B0600070205080204" pitchFamily="34" charset="-128"/>
              </a:rPr>
              <a:t>The researcher Milgram designed a study to test obedience to authority in contradiction to ethical and moral norms. </a:t>
            </a:r>
          </a:p>
          <a:p>
            <a:pPr marL="173038" indent="-173038" eaLnBrk="1" hangingPunct="1">
              <a:buFontTx/>
              <a:buChar char="•"/>
              <a:defRPr/>
            </a:pPr>
            <a:r>
              <a:rPr lang="en-US" altLang="en-US" dirty="0">
                <a:ea typeface="ＭＳ Ｐゴシック" panose="020B0600070205080204" pitchFamily="34" charset="-128"/>
              </a:rPr>
              <a:t>What happened in this experiment?</a:t>
            </a:r>
          </a:p>
          <a:p>
            <a:pPr marL="173038" indent="-173038" eaLnBrk="1" hangingPunct="1">
              <a:buFontTx/>
              <a:buChar char="•"/>
              <a:defRPr/>
            </a:pPr>
            <a:r>
              <a:rPr lang="en-US" altLang="en-US" dirty="0">
                <a:ea typeface="ＭＳ Ｐゴシック" panose="020B0600070205080204" pitchFamily="34" charset="-128"/>
              </a:rPr>
              <a:t>Subjects were told to inflict harm ( in this case, electrocution/shock) to another person if they answered a question incorrectly</a:t>
            </a:r>
          </a:p>
          <a:p>
            <a:pPr marL="633413" lvl="1" indent="-173038" eaLnBrk="1" hangingPunct="1">
              <a:buFontTx/>
              <a:buChar char="•"/>
              <a:defRPr/>
            </a:pPr>
            <a:r>
              <a:rPr lang="en-US" altLang="en-US" dirty="0">
                <a:ea typeface="ＭＳ Ｐゴシック" panose="020B0600070205080204" pitchFamily="34" charset="-128"/>
              </a:rPr>
              <a:t>The study involved Deception: </a:t>
            </a:r>
            <a:r>
              <a:rPr lang="en-US" altLang="en-US">
                <a:ea typeface="ＭＳ Ｐゴシック" panose="020B0600070205080204" pitchFamily="34" charset="-128"/>
              </a:rPr>
              <a:t>the subject </a:t>
            </a:r>
            <a:r>
              <a:rPr lang="en-US" altLang="en-US" dirty="0">
                <a:ea typeface="ＭＳ Ｐゴシック" panose="020B0600070205080204" pitchFamily="34" charset="-128"/>
              </a:rPr>
              <a:t>was not aware that </a:t>
            </a:r>
            <a:r>
              <a:rPr lang="en-US" altLang="en-US" baseline="0" dirty="0">
                <a:ea typeface="ＭＳ Ｐゴシック" panose="020B0600070205080204" pitchFamily="34" charset="-128"/>
              </a:rPr>
              <a:t>electrocution/shock was fake</a:t>
            </a:r>
            <a:endParaRPr lang="en-US" altLang="en-US" dirty="0">
              <a:ea typeface="ＭＳ Ｐゴシック" panose="020B0600070205080204" pitchFamily="34" charset="-128"/>
            </a:endParaRPr>
          </a:p>
          <a:p>
            <a:pPr marL="633413" lvl="1" indent="-173038" eaLnBrk="1" hangingPunct="1">
              <a:buFontTx/>
              <a:buChar char="•"/>
              <a:defRPr/>
            </a:pPr>
            <a:r>
              <a:rPr lang="en-US" altLang="en-US" dirty="0">
                <a:ea typeface="ＭＳ Ｐゴシック" panose="020B0600070205080204" pitchFamily="34" charset="-128"/>
              </a:rPr>
              <a:t>ultimately the study</a:t>
            </a:r>
            <a:r>
              <a:rPr lang="en-US" altLang="en-US" baseline="0" dirty="0">
                <a:ea typeface="ＭＳ Ｐゴシック" panose="020B0600070205080204" pitchFamily="34" charset="-128"/>
              </a:rPr>
              <a:t> inflicted</a:t>
            </a:r>
            <a:r>
              <a:rPr lang="en-US" altLang="en-US" dirty="0">
                <a:ea typeface="ＭＳ Ｐゴシック" panose="020B0600070205080204" pitchFamily="34" charset="-128"/>
              </a:rPr>
              <a:t> psychological and emotional harm</a:t>
            </a:r>
            <a:r>
              <a:rPr lang="en-US" altLang="en-US" baseline="0" dirty="0">
                <a:ea typeface="ＭＳ Ｐゴシック" panose="020B0600070205080204" pitchFamily="34" charset="-128"/>
              </a:rPr>
              <a:t> to t</a:t>
            </a:r>
            <a:r>
              <a:rPr lang="en-US" altLang="en-US" dirty="0">
                <a:ea typeface="ＭＳ Ｐゴシック" panose="020B0600070205080204" pitchFamily="34" charset="-128"/>
              </a:rPr>
              <a:t>he</a:t>
            </a:r>
            <a:r>
              <a:rPr lang="en-US" altLang="en-US" baseline="0" dirty="0">
                <a:ea typeface="ＭＳ Ｐゴシック" panose="020B0600070205080204" pitchFamily="34" charset="-128"/>
              </a:rPr>
              <a:t> subjects</a:t>
            </a:r>
            <a:r>
              <a:rPr lang="en-US" altLang="en-US" dirty="0">
                <a:ea typeface="ＭＳ Ｐゴシック" panose="020B0600070205080204" pitchFamily="34" charset="-128"/>
              </a:rPr>
              <a:t> </a:t>
            </a:r>
          </a:p>
          <a:p>
            <a:pPr marL="633413" lvl="1" indent="-173038" eaLnBrk="1" hangingPunct="1">
              <a:buFontTx/>
              <a:buChar char="•"/>
              <a:defRPr/>
            </a:pPr>
            <a:r>
              <a:rPr lang="en-US" altLang="en-US" dirty="0">
                <a:ea typeface="ＭＳ Ｐゴシック" panose="020B0600070205080204" pitchFamily="34" charset="-128"/>
              </a:rPr>
              <a:t>When</a:t>
            </a:r>
            <a:r>
              <a:rPr lang="en-US" altLang="en-US" baseline="0" dirty="0">
                <a:ea typeface="ＭＳ Ｐゴシック" panose="020B0600070205080204" pitchFamily="34" charset="-128"/>
              </a:rPr>
              <a:t> questioned after, m</a:t>
            </a:r>
            <a:r>
              <a:rPr lang="en-US" altLang="en-US" dirty="0">
                <a:ea typeface="ＭＳ Ｐゴシック" panose="020B0600070205080204" pitchFamily="34" charset="-128"/>
              </a:rPr>
              <a:t>ost subjects stated ‘they were just following orders</a:t>
            </a:r>
          </a:p>
          <a:p>
            <a:pPr marL="173038" indent="-173038" eaLnBrk="1" hangingPunct="1">
              <a:buFontTx/>
              <a:buChar char="•"/>
              <a:defRPr/>
            </a:pPr>
            <a:endParaRPr lang="en-US" altLang="en-US" dirty="0">
              <a:ea typeface="ＭＳ Ｐゴシック" panose="020B0600070205080204" pitchFamily="34" charset="-128"/>
            </a:endParaRPr>
          </a:p>
          <a:p>
            <a:pPr>
              <a:defRPr/>
            </a:pPr>
            <a:endParaRPr lang="en-US" dirty="0">
              <a:ea typeface="ＭＳ Ｐゴシック" pitchFamily="-48" charset="-128"/>
            </a:endParaRP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2950" indent="-285750" defTabSz="931863">
              <a:defRPr>
                <a:solidFill>
                  <a:schemeClr val="tx1"/>
                </a:solidFill>
                <a:latin typeface="Helvetica" panose="020B0604020202020204" pitchFamily="34" charset="0"/>
                <a:ea typeface="MS PGothic" panose="020B0600070205080204" pitchFamily="34" charset="-128"/>
              </a:defRPr>
            </a:lvl2pPr>
            <a:lvl3pPr marL="1143000" indent="-228600" defTabSz="931863">
              <a:defRPr>
                <a:solidFill>
                  <a:schemeClr val="tx1"/>
                </a:solidFill>
                <a:latin typeface="Helvetica" panose="020B0604020202020204" pitchFamily="34" charset="0"/>
                <a:ea typeface="MS PGothic" panose="020B0600070205080204" pitchFamily="34" charset="-128"/>
              </a:defRPr>
            </a:lvl3pPr>
            <a:lvl4pPr marL="1600200" indent="-228600" defTabSz="931863">
              <a:defRPr>
                <a:solidFill>
                  <a:schemeClr val="tx1"/>
                </a:solidFill>
                <a:latin typeface="Helvetica" panose="020B0604020202020204" pitchFamily="34" charset="0"/>
                <a:ea typeface="MS PGothic" panose="020B0600070205080204" pitchFamily="34" charset="-128"/>
              </a:defRPr>
            </a:lvl4pPr>
            <a:lvl5pPr marL="2057400" indent="-228600" defTabSz="931863">
              <a:defRPr>
                <a:solidFill>
                  <a:schemeClr val="tx1"/>
                </a:solidFill>
                <a:latin typeface="Helvetica" panose="020B0604020202020204" pitchFamily="34" charset="0"/>
                <a:ea typeface="MS PGothic" panose="020B0600070205080204" pitchFamily="34" charset="-128"/>
              </a:defRPr>
            </a:lvl5pPr>
            <a:lvl6pPr marL="25146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DBA65CB0-8E51-4777-BAFA-279C1FFFA1E8}" type="slidenum">
              <a:rPr lang="en-US" altLang="en-US" smtClean="0"/>
              <a:pPr/>
              <a:t>6</a:t>
            </a:fld>
            <a:endParaRPr lang="en-US" altLang="en-US"/>
          </a:p>
        </p:txBody>
      </p:sp>
    </p:spTree>
    <p:extLst>
      <p:ext uri="{BB962C8B-B14F-4D97-AF65-F5344CB8AC3E}">
        <p14:creationId xmlns:p14="http://schemas.microsoft.com/office/powerpoint/2010/main" val="2842426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E6D375D2-6F8D-4A6C-9D06-571E99D46416}" type="slidenum">
              <a:rPr lang="en-US" altLang="en-US" smtClean="0"/>
              <a:pPr/>
              <a:t>7</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eaLnBrk="1" hangingPunct="1">
              <a:buFontTx/>
              <a:buChar char="•"/>
              <a:defRPr/>
            </a:pPr>
            <a:r>
              <a:rPr lang="en-US" altLang="en-US" dirty="0">
                <a:ea typeface="ＭＳ Ｐゴシック" panose="020B0600070205080204" pitchFamily="34" charset="-128"/>
              </a:rPr>
              <a:t>One of the Major Impacts of this study was understanding that deception does not allow true consent … </a:t>
            </a:r>
          </a:p>
          <a:p>
            <a:pPr marL="460375" lvl="1" indent="0" eaLnBrk="1" hangingPunct="1">
              <a:buFontTx/>
              <a:buNone/>
            </a:pPr>
            <a:r>
              <a:rPr lang="en-US" altLang="en-US" dirty="0"/>
              <a:t>And</a:t>
            </a:r>
            <a:r>
              <a:rPr lang="en-US" altLang="en-US" baseline="0" dirty="0"/>
              <a:t> debriefing may not mitigate harms</a:t>
            </a:r>
          </a:p>
          <a:p>
            <a:pPr marL="460375" lvl="1" indent="0" eaLnBrk="1" hangingPunct="1">
              <a:buFontTx/>
              <a:buNone/>
            </a:pPr>
            <a:endParaRPr lang="en-US" altLang="en-US" dirty="0"/>
          </a:p>
          <a:p>
            <a:pPr marL="633413" marR="0" lvl="1" indent="-173038" algn="l" defTabSz="914400" rtl="0" eaLnBrk="1" fontAlgn="base" latinLnBrk="0" hangingPunct="1">
              <a:lnSpc>
                <a:spcPct val="100000"/>
              </a:lnSpc>
              <a:spcBef>
                <a:spcPct val="30000"/>
              </a:spcBef>
              <a:spcAft>
                <a:spcPct val="0"/>
              </a:spcAft>
              <a:buClrTx/>
              <a:buSzTx/>
              <a:buFontTx/>
              <a:buChar char="•"/>
              <a:tabLst/>
              <a:defRPr/>
            </a:pPr>
            <a:r>
              <a:rPr lang="en-US" altLang="en-US" dirty="0"/>
              <a:t>Milgram said, </a:t>
            </a:r>
            <a:r>
              <a:rPr lang="en-US" altLang="en-US" i="1" dirty="0"/>
              <a:t>“I observed a mature and initially poised businessman enter the laboratory smiling and confident.   Within twenty minutes he was reduced to a twitching, stuttering wreck, who was rapidly approaching a point of nervous collapse... And yet he continued to respond to every word of the experimenter, and obeyed to the end.”</a:t>
            </a:r>
          </a:p>
          <a:p>
            <a:pPr marL="633413" lvl="1" indent="-173038" eaLnBrk="1" hangingPunct="1">
              <a:buFontTx/>
              <a:buChar char="•"/>
            </a:pPr>
            <a:endParaRPr lang="en-US" altLang="en-US" dirty="0"/>
          </a:p>
          <a:p>
            <a:pPr marL="173038" indent="-173038" eaLnBrk="1" hangingPunct="1"/>
            <a:endParaRPr lang="en-US" altLang="en-US" dirty="0"/>
          </a:p>
        </p:txBody>
      </p:sp>
    </p:spTree>
    <p:extLst>
      <p:ext uri="{BB962C8B-B14F-4D97-AF65-F5344CB8AC3E}">
        <p14:creationId xmlns:p14="http://schemas.microsoft.com/office/powerpoint/2010/main" val="2045459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Helvetica" panose="020B0604020202020204" pitchFamily="34" charset="0"/>
                <a:ea typeface="MS PGothic" panose="020B0600070205080204" pitchFamily="34" charset="-128"/>
              </a:defRPr>
            </a:lvl1pPr>
            <a:lvl2pPr marL="749300" indent="-287338" defTabSz="931863">
              <a:defRPr>
                <a:solidFill>
                  <a:schemeClr val="tx1"/>
                </a:solidFill>
                <a:latin typeface="Helvetica" panose="020B0604020202020204" pitchFamily="34" charset="0"/>
                <a:ea typeface="MS PGothic" panose="020B0600070205080204" pitchFamily="34" charset="-128"/>
              </a:defRPr>
            </a:lvl2pPr>
            <a:lvl3pPr marL="1152525" indent="-230188" defTabSz="931863">
              <a:defRPr>
                <a:solidFill>
                  <a:schemeClr val="tx1"/>
                </a:solidFill>
                <a:latin typeface="Helvetica" panose="020B0604020202020204" pitchFamily="34" charset="0"/>
                <a:ea typeface="MS PGothic" panose="020B0600070205080204" pitchFamily="34" charset="-128"/>
              </a:defRPr>
            </a:lvl3pPr>
            <a:lvl4pPr marL="1614488" indent="-230188" defTabSz="931863">
              <a:defRPr>
                <a:solidFill>
                  <a:schemeClr val="tx1"/>
                </a:solidFill>
                <a:latin typeface="Helvetica" panose="020B0604020202020204" pitchFamily="34" charset="0"/>
                <a:ea typeface="MS PGothic" panose="020B0600070205080204" pitchFamily="34" charset="-128"/>
              </a:defRPr>
            </a:lvl4pPr>
            <a:lvl5pPr marL="2076450" indent="-230188" defTabSz="931863">
              <a:defRPr>
                <a:solidFill>
                  <a:schemeClr val="tx1"/>
                </a:solidFill>
                <a:latin typeface="Helvetica" panose="020B0604020202020204" pitchFamily="34" charset="0"/>
                <a:ea typeface="MS PGothic" panose="020B0600070205080204" pitchFamily="34" charset="-128"/>
              </a:defRPr>
            </a:lvl5pPr>
            <a:lvl6pPr marL="25336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908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480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905250" indent="-230188" defTabSz="931863"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0A42025A-3BA8-48B8-8F8D-974A3B272DDF}" type="slidenum">
              <a:rPr lang="en-US" altLang="en-US" smtClean="0"/>
              <a:pPr/>
              <a:t>8</a:t>
            </a:fld>
            <a:endParaRPr lang="en-US" altLang="en-US"/>
          </a:p>
        </p:txBody>
      </p:sp>
      <p:sp>
        <p:nvSpPr>
          <p:cNvPr id="36867"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lvl="1" indent="-173038" eaLnBrk="1" hangingPunct="1">
              <a:buFontTx/>
              <a:buChar char="•"/>
              <a:defRPr/>
            </a:pPr>
            <a:r>
              <a:rPr lang="en-US" altLang="en-US" dirty="0">
                <a:ea typeface="ＭＳ Ｐゴシック" panose="020B0600070205080204" pitchFamily="34" charset="-128"/>
              </a:rPr>
              <a:t>The tearoom trade study </a:t>
            </a:r>
            <a:r>
              <a:rPr lang="en-US" altLang="en-US" sz="1200" b="0" i="0" kern="1200" dirty="0">
                <a:solidFill>
                  <a:schemeClr val="tx1"/>
                </a:solidFill>
                <a:effectLst/>
                <a:latin typeface="Helvetica" pitchFamily="34" charset="0"/>
                <a:ea typeface="MS PGothic" panose="020B0600070205080204" pitchFamily="34" charset="-128"/>
                <a:cs typeface="+mn-cs"/>
              </a:rPr>
              <a:t>was</a:t>
            </a:r>
            <a:r>
              <a:rPr lang="en-US" altLang="en-US" sz="1200" b="0" i="0" kern="1200" baseline="0" dirty="0">
                <a:solidFill>
                  <a:schemeClr val="tx1"/>
                </a:solidFill>
                <a:effectLst/>
                <a:latin typeface="Helvetica" pitchFamily="34" charset="0"/>
                <a:ea typeface="MS PGothic" panose="020B0600070205080204" pitchFamily="34" charset="-128"/>
                <a:cs typeface="+mn-cs"/>
              </a:rPr>
              <a:t> run by a </a:t>
            </a:r>
            <a:r>
              <a:rPr lang="en-US" sz="1200" b="0" i="0" kern="1200" dirty="0">
                <a:solidFill>
                  <a:schemeClr val="tx1"/>
                </a:solidFill>
                <a:effectLst/>
                <a:latin typeface="Helvetica" pitchFamily="34" charset="0"/>
                <a:ea typeface="MS PGothic" panose="020B0600070205080204" pitchFamily="34" charset="-128"/>
                <a:cs typeface="+mn-cs"/>
              </a:rPr>
              <a:t>sociology doctoral student</a:t>
            </a:r>
            <a:r>
              <a:rPr lang="en-US" sz="1200" b="0" i="0" kern="1200" dirty="0">
                <a:solidFill>
                  <a:schemeClr val="tx1"/>
                </a:solidFill>
                <a:effectLst/>
                <a:latin typeface="Helvetica" pitchFamily="34" charset="0"/>
                <a:ea typeface="ＭＳ Ｐゴシック" panose="020B0600070205080204" pitchFamily="34" charset="-128"/>
                <a:cs typeface="+mn-cs"/>
              </a:rPr>
              <a:t>,</a:t>
            </a:r>
            <a:r>
              <a:rPr lang="en-US" sz="1200" b="0" i="0" kern="1200" baseline="0" dirty="0">
                <a:solidFill>
                  <a:schemeClr val="tx1"/>
                </a:solidFill>
                <a:effectLst/>
                <a:latin typeface="Helvetica" pitchFamily="34" charset="0"/>
                <a:ea typeface="ＭＳ Ｐゴシック" panose="020B0600070205080204" pitchFamily="34" charset="-128"/>
                <a:cs typeface="+mn-cs"/>
              </a:rPr>
              <a:t> who later wrote this book.</a:t>
            </a:r>
            <a:endParaRPr lang="en-US" altLang="en-US" dirty="0">
              <a:ea typeface="ＭＳ Ｐゴシック" panose="020B0600070205080204" pitchFamily="34" charset="-128"/>
            </a:endParaRPr>
          </a:p>
          <a:p>
            <a:pPr marL="173038" lvl="1" indent="-173038" eaLnBrk="1" hangingPunct="1">
              <a:buFontTx/>
              <a:buChar char="•"/>
              <a:defRPr/>
            </a:pPr>
            <a:r>
              <a:rPr lang="en-US" altLang="en-US" dirty="0">
                <a:ea typeface="ＭＳ Ｐゴシック" panose="020B0600070205080204" pitchFamily="34" charset="-128"/>
              </a:rPr>
              <a:t>This</a:t>
            </a:r>
            <a:r>
              <a:rPr lang="en-US" altLang="en-US" baseline="0" dirty="0">
                <a:ea typeface="ＭＳ Ｐゴシック" panose="020B0600070205080204" pitchFamily="34" charset="-128"/>
              </a:rPr>
              <a:t> is a</a:t>
            </a:r>
            <a:r>
              <a:rPr lang="en-US" altLang="en-US" dirty="0">
                <a:ea typeface="ＭＳ Ｐゴシック" panose="020B0600070205080204" pitchFamily="34" charset="-128"/>
              </a:rPr>
              <a:t>nother example of behavioral/social experimentation</a:t>
            </a:r>
            <a:r>
              <a:rPr lang="en-US" altLang="en-US" baseline="0" dirty="0">
                <a:ea typeface="ＭＳ Ｐゴシック" panose="020B0600070205080204" pitchFamily="34" charset="-128"/>
              </a:rPr>
              <a:t> and included </a:t>
            </a:r>
            <a:r>
              <a:rPr lang="en-US" altLang="en-US" b="1" dirty="0">
                <a:solidFill>
                  <a:schemeClr val="bg1"/>
                </a:solidFill>
                <a:ea typeface="ＭＳ Ｐゴシック" pitchFamily="-48" charset="-128"/>
              </a:rPr>
              <a:t>Several stages involving deception...</a:t>
            </a:r>
          </a:p>
          <a:p>
            <a:pPr marL="173038" lvl="1" indent="-173038" eaLnBrk="1" hangingPunct="1">
              <a:buFontTx/>
              <a:buChar char="•"/>
              <a:defRPr/>
            </a:pPr>
            <a:r>
              <a:rPr lang="en-US" altLang="en-US" b="1" dirty="0">
                <a:solidFill>
                  <a:schemeClr val="bg1"/>
                </a:solidFill>
                <a:ea typeface="ＭＳ Ｐゴシック" pitchFamily="-48" charset="-128"/>
              </a:rPr>
              <a:t>Does anyone know what happened in this study?</a:t>
            </a:r>
          </a:p>
          <a:p>
            <a:pPr marL="173038" lvl="1" indent="-173038" eaLnBrk="1" hangingPunct="1">
              <a:buFontTx/>
              <a:buChar char="•"/>
              <a:defRPr/>
            </a:pPr>
            <a:endParaRPr lang="en-US" altLang="en-US" b="1" dirty="0">
              <a:solidFill>
                <a:schemeClr val="bg1"/>
              </a:solidFill>
              <a:ea typeface="ＭＳ Ｐゴシック" pitchFamily="-48" charset="-128"/>
            </a:endParaRPr>
          </a:p>
          <a:p>
            <a:pPr lvl="1">
              <a:buFont typeface="Monotype Sorts" charset="2"/>
              <a:buChar char="l"/>
              <a:defRPr/>
            </a:pPr>
            <a:r>
              <a:rPr lang="en-US" altLang="en-US" b="0" dirty="0">
                <a:solidFill>
                  <a:schemeClr val="bg1"/>
                </a:solidFill>
                <a:ea typeface="ＭＳ Ｐゴシック" pitchFamily="-48" charset="-128"/>
              </a:rPr>
              <a:t>Observation in public restrooms</a:t>
            </a:r>
          </a:p>
          <a:p>
            <a:pPr lvl="1">
              <a:buFont typeface="Monotype Sorts" charset="2"/>
              <a:buChar char="l"/>
              <a:defRPr/>
            </a:pPr>
            <a:r>
              <a:rPr lang="en-US" altLang="en-US" b="0" dirty="0">
                <a:solidFill>
                  <a:schemeClr val="bg1"/>
                </a:solidFill>
                <a:ea typeface="ＭＳ Ｐゴシック" pitchFamily="-48" charset="-128"/>
              </a:rPr>
              <a:t>Obtaining name and address through license plates</a:t>
            </a:r>
          </a:p>
          <a:p>
            <a:pPr lvl="1">
              <a:buFont typeface="Monotype Sorts" charset="2"/>
              <a:buChar char="l"/>
              <a:defRPr/>
            </a:pPr>
            <a:r>
              <a:rPr lang="en-US" altLang="en-US" b="0" dirty="0">
                <a:solidFill>
                  <a:schemeClr val="bg1"/>
                </a:solidFill>
                <a:ea typeface="ＭＳ Ｐゴシック" pitchFamily="-48" charset="-128"/>
              </a:rPr>
              <a:t>In-home interview</a:t>
            </a:r>
          </a:p>
          <a:p>
            <a:pPr lvl="1">
              <a:buFont typeface="Monotype Sorts" charset="2"/>
              <a:buChar char="l"/>
              <a:defRPr/>
            </a:pPr>
            <a:r>
              <a:rPr lang="en-US" altLang="en-US" b="0" dirty="0">
                <a:solidFill>
                  <a:schemeClr val="bg1"/>
                </a:solidFill>
                <a:ea typeface="ＭＳ Ｐゴシック" pitchFamily="-48" charset="-128"/>
              </a:rPr>
              <a:t>Participants did not know they were research subjects.</a:t>
            </a:r>
          </a:p>
          <a:p>
            <a:pPr lvl="1">
              <a:buFont typeface="Monotype Sorts" charset="2"/>
              <a:buChar char="l"/>
              <a:defRPr/>
            </a:pPr>
            <a:r>
              <a:rPr lang="en-US" altLang="en-US" b="1" dirty="0">
                <a:solidFill>
                  <a:schemeClr val="bg1"/>
                </a:solidFill>
                <a:ea typeface="ＭＳ Ｐゴシック" pitchFamily="-48" charset="-128"/>
              </a:rPr>
              <a:t>Tried to protect identities, but considered unethical</a:t>
            </a:r>
            <a:r>
              <a:rPr lang="en-US" altLang="en-US" b="1" baseline="0" dirty="0">
                <a:solidFill>
                  <a:schemeClr val="bg1"/>
                </a:solidFill>
                <a:ea typeface="ＭＳ Ｐゴシック" pitchFamily="-48" charset="-128"/>
              </a:rPr>
              <a:t>  WHY?</a:t>
            </a:r>
            <a:endParaRPr lang="en-US" altLang="en-US" dirty="0">
              <a:ea typeface="ＭＳ Ｐゴシック" panose="020B0600070205080204" pitchFamily="34" charset="-128"/>
            </a:endParaRPr>
          </a:p>
          <a:p>
            <a:pPr eaLnBrk="1" hangingPunct="1">
              <a:defRPr/>
            </a:pPr>
            <a:endParaRPr lang="en-US" altLang="en-US" u="sng" dirty="0">
              <a:ea typeface="ＭＳ Ｐゴシック" panose="020B0600070205080204" pitchFamily="34" charset="-128"/>
            </a:endParaRPr>
          </a:p>
        </p:txBody>
      </p:sp>
    </p:spTree>
    <p:extLst>
      <p:ext uri="{BB962C8B-B14F-4D97-AF65-F5344CB8AC3E}">
        <p14:creationId xmlns:p14="http://schemas.microsoft.com/office/powerpoint/2010/main" val="819871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D172AAD-CB3A-4BA4-972A-E000B66D47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Helvetica" panose="020B0604020202020204" pitchFamily="34" charset="0"/>
                <a:ea typeface="ＭＳ Ｐゴシック" panose="020B0600070205080204" pitchFamily="34" charset="-128"/>
              </a:defRPr>
            </a:lvl1pPr>
            <a:lvl2pPr marL="749300" indent="-287338" defTabSz="930275">
              <a:defRPr>
                <a:solidFill>
                  <a:schemeClr val="tx1"/>
                </a:solidFill>
                <a:latin typeface="Helvetica" panose="020B0604020202020204" pitchFamily="34" charset="0"/>
                <a:ea typeface="ＭＳ Ｐゴシック" panose="020B0600070205080204" pitchFamily="34" charset="-128"/>
              </a:defRPr>
            </a:lvl2pPr>
            <a:lvl3pPr marL="1152525" indent="-230188" defTabSz="930275">
              <a:defRPr>
                <a:solidFill>
                  <a:schemeClr val="tx1"/>
                </a:solidFill>
                <a:latin typeface="Helvetica" panose="020B0604020202020204" pitchFamily="34" charset="0"/>
                <a:ea typeface="ＭＳ Ｐゴシック" panose="020B0600070205080204" pitchFamily="34" charset="-128"/>
              </a:defRPr>
            </a:lvl3pPr>
            <a:lvl4pPr marL="1614488" indent="-230188" defTabSz="930275">
              <a:defRPr>
                <a:solidFill>
                  <a:schemeClr val="tx1"/>
                </a:solidFill>
                <a:latin typeface="Helvetica" panose="020B0604020202020204" pitchFamily="34" charset="0"/>
                <a:ea typeface="ＭＳ Ｐゴシック" panose="020B0600070205080204" pitchFamily="34" charset="-128"/>
              </a:defRPr>
            </a:lvl4pPr>
            <a:lvl5pPr marL="2076450" indent="-230188" defTabSz="930275">
              <a:defRPr>
                <a:solidFill>
                  <a:schemeClr val="tx1"/>
                </a:solidFill>
                <a:latin typeface="Helvetica" panose="020B0604020202020204" pitchFamily="34" charset="0"/>
                <a:ea typeface="ＭＳ Ｐゴシック" panose="020B0600070205080204" pitchFamily="34" charset="-128"/>
              </a:defRPr>
            </a:lvl5pPr>
            <a:lvl6pPr marL="25336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6pPr>
            <a:lvl7pPr marL="29908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7pPr>
            <a:lvl8pPr marL="34480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8pPr>
            <a:lvl9pPr marL="3905250" indent="-230188" defTabSz="930275" eaLnBrk="0" fontAlgn="base" hangingPunct="0">
              <a:spcBef>
                <a:spcPct val="0"/>
              </a:spcBef>
              <a:spcAft>
                <a:spcPct val="0"/>
              </a:spcAft>
              <a:defRPr>
                <a:solidFill>
                  <a:schemeClr val="tx1"/>
                </a:solidFill>
                <a:latin typeface="Helvetica" panose="020B0604020202020204" pitchFamily="34" charset="0"/>
                <a:ea typeface="ＭＳ Ｐゴシック" panose="020B0600070205080204" pitchFamily="34" charset="-128"/>
              </a:defRPr>
            </a:lvl9pPr>
          </a:lstStyle>
          <a:p>
            <a:fld id="{E35FE05D-5745-4BC0-AB88-2C933843B46E}" type="slidenum">
              <a:rPr lang="en-US" altLang="en-US" smtClean="0"/>
              <a:pPr/>
              <a:t>9</a:t>
            </a:fld>
            <a:endParaRPr lang="en-US" altLang="en-US"/>
          </a:p>
        </p:txBody>
      </p:sp>
      <p:sp>
        <p:nvSpPr>
          <p:cNvPr id="21507" name="Rectangle 2">
            <a:extLst>
              <a:ext uri="{FF2B5EF4-FFF2-40B4-BE49-F238E27FC236}">
                <a16:creationId xmlns:a16="http://schemas.microsoft.com/office/drawing/2014/main" id="{1FC91C95-DAB8-4CBC-A9AA-12F04F79A652}"/>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44DC7564-553A-4E90-A3C4-AA438481CF97}"/>
              </a:ext>
            </a:extLst>
          </p:cNvPr>
          <p:cNvSpPr>
            <a:spLocks noGrp="1" noChangeArrowheads="1"/>
          </p:cNvSpPr>
          <p:nvPr>
            <p:ph type="body" idx="1"/>
          </p:nvPr>
        </p:nvSpPr>
        <p:spPr>
          <a:ln/>
        </p:spPr>
        <p:txBody>
          <a:bodyPr/>
          <a:lstStyle/>
          <a:p>
            <a:pPr eaLnBrk="1" hangingPunct="1">
              <a:defRPr/>
            </a:pPr>
            <a:r>
              <a:rPr lang="en-US" dirty="0"/>
              <a:t>Studies in following tables were all performed in the U.S. and involved both patients and healthy volunteers; biomedical, social and behavioral research; and involve realized harms to the safety, psychological and emotional well-being, and the economic and social interests of the participants</a:t>
            </a:r>
          </a:p>
          <a:p>
            <a:pPr>
              <a:defRPr/>
            </a:pPr>
            <a:endParaRPr lang="en-US" dirty="0"/>
          </a:p>
          <a:p>
            <a:pPr>
              <a:defRPr/>
            </a:pPr>
            <a:r>
              <a:rPr lang="en-US" dirty="0" err="1"/>
              <a:t>Willowbrook</a:t>
            </a:r>
            <a:r>
              <a:rPr lang="en-US" dirty="0"/>
              <a:t> State School for Mentally Deficient Children opened in 1948. </a:t>
            </a:r>
          </a:p>
          <a:p>
            <a:pPr marL="179090" indent="-174706">
              <a:buFontTx/>
              <a:buChar char="•"/>
              <a:defRPr/>
            </a:pPr>
            <a:r>
              <a:rPr lang="en-US" dirty="0"/>
              <a:t>Over 200 applications for placement that year, with an estimated </a:t>
            </a:r>
            <a:r>
              <a:rPr lang="ja-JP" altLang="en-US" dirty="0"/>
              <a:t>“</a:t>
            </a:r>
            <a:r>
              <a:rPr lang="en-US" altLang="ja-JP" dirty="0"/>
              <a:t>800 mentally defective children under the age of 5 who should be institutionalized</a:t>
            </a:r>
            <a:r>
              <a:rPr lang="ja-JP" altLang="en-US" dirty="0"/>
              <a:t>”</a:t>
            </a:r>
            <a:endParaRPr lang="en-US" altLang="ja-JP" dirty="0"/>
          </a:p>
          <a:p>
            <a:pPr marL="174706" indent="-174706">
              <a:buFontTx/>
              <a:buChar char="•"/>
              <a:defRPr/>
            </a:pPr>
            <a:r>
              <a:rPr lang="en-US" dirty="0"/>
              <a:t>Beginning in1956 (for 14 years) </a:t>
            </a:r>
            <a:r>
              <a:rPr lang="en-US" dirty="0" err="1"/>
              <a:t>Willowbrook</a:t>
            </a:r>
            <a:r>
              <a:rPr lang="en-US" dirty="0"/>
              <a:t> Hepatitis Experiments: Institutionalized mentally retarded children were intentionally infected and exposed to hepatitis so that the disease could be studied. </a:t>
            </a:r>
          </a:p>
          <a:p>
            <a:pPr eaLnBrk="1" hangingPunct="1">
              <a:defRPr/>
            </a:pPr>
            <a:endParaRPr lang="en-US" dirty="0"/>
          </a:p>
          <a:p>
            <a:pPr eaLnBrk="1" hangingPunct="1">
              <a:defRPr/>
            </a:pPr>
            <a:r>
              <a:rPr lang="en-US" dirty="0"/>
              <a:t>Please note that these studies frequently involved institutionalized populations who lacked the intimate support of family and friends</a:t>
            </a:r>
          </a:p>
          <a:p>
            <a:pPr eaLnBrk="1" hangingPunct="1">
              <a:defRPr/>
            </a:pPr>
            <a:endParaRPr lang="en-US" dirty="0"/>
          </a:p>
          <a:p>
            <a:pPr eaLnBrk="1" hangingPunct="1">
              <a:defRPr/>
            </a:pPr>
            <a:r>
              <a:rPr lang="en-US" dirty="0"/>
              <a:t>Dr. Frances Kelsey delayed FDA approval of thalidomide for use in the US, although more than 2.5 million tablets- “samples” – were distributed for investigational use.  More than 10,000 children in 46 countries were estimated to have been born with deformities as a consequence of thalidomide use.</a:t>
            </a:r>
          </a:p>
          <a:p>
            <a:pPr eaLnBrk="1" hangingPunct="1">
              <a:defRPr/>
            </a:pPr>
            <a:endParaRPr lang="en-US" dirty="0"/>
          </a:p>
          <a:p>
            <a:pPr eaLnBrk="1" hangingPunct="1">
              <a:defRPr/>
            </a:pPr>
            <a:r>
              <a:rPr lang="en-US" dirty="0"/>
              <a:t>The Kefauver-Harris (Drug Efficacy) Amendments to FD&amp;C Act resulted in 1962; required 1) informed consent of individuals who receive investigational drugs, 2) manufacturers to provide proof of safety and efficacy, 3) adverse drug reactions be reported to the FDA</a:t>
            </a:r>
          </a:p>
        </p:txBody>
      </p:sp>
    </p:spTree>
    <p:extLst>
      <p:ext uri="{BB962C8B-B14F-4D97-AF65-F5344CB8AC3E}">
        <p14:creationId xmlns:p14="http://schemas.microsoft.com/office/powerpoint/2010/main" val="1096354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r>
              <a:rPr lang="en-US"/>
              <a:t>2010</a:t>
            </a:r>
          </a:p>
        </p:txBody>
      </p:sp>
      <p:sp>
        <p:nvSpPr>
          <p:cNvPr id="5" name="Footer Placeholder 4"/>
          <p:cNvSpPr>
            <a:spLocks noGrp="1"/>
          </p:cNvSpPr>
          <p:nvPr>
            <p:ph type="ftr" sz="quarter" idx="11"/>
          </p:nvPr>
        </p:nvSpPr>
        <p:spPr/>
        <p:txBody>
          <a:bodyPr/>
          <a:lstStyle/>
          <a:p>
            <a:pPr>
              <a:defRPr/>
            </a:pPr>
            <a:r>
              <a:rPr lang="en-US"/>
              <a:t>2011</a:t>
            </a:r>
          </a:p>
        </p:txBody>
      </p:sp>
      <p:sp>
        <p:nvSpPr>
          <p:cNvPr id="6" name="Slide Number Placeholder 5"/>
          <p:cNvSpPr>
            <a:spLocks noGrp="1"/>
          </p:cNvSpPr>
          <p:nvPr>
            <p:ph type="sldNum" sz="quarter" idx="12"/>
          </p:nvPr>
        </p:nvSpPr>
        <p:spPr/>
        <p:txBody>
          <a:bodyPr/>
          <a:lstStyle/>
          <a:p>
            <a:pPr>
              <a:defRPr/>
            </a:pPr>
            <a:fld id="{CC4EBBE6-459A-4308-A11A-C437893BE4F8}" type="slidenum">
              <a:rPr lang="en-US" altLang="en-US" smtClean="0"/>
              <a:pPr>
                <a:defRPr/>
              </a:pPr>
              <a:t>‹#›</a:t>
            </a:fld>
            <a:endParaRPr lang="en-US" altLang="en-US"/>
          </a:p>
        </p:txBody>
      </p:sp>
    </p:spTree>
    <p:extLst>
      <p:ext uri="{BB962C8B-B14F-4D97-AF65-F5344CB8AC3E}">
        <p14:creationId xmlns:p14="http://schemas.microsoft.com/office/powerpoint/2010/main" val="3239893551"/>
      </p:ext>
    </p:extLst>
  </p:cSld>
  <p:clrMapOvr>
    <a:masterClrMapping/>
  </p:clrMapOvr>
  <p:transition advClick="0" advTm="100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2012</a:t>
            </a:r>
          </a:p>
        </p:txBody>
      </p:sp>
      <p:sp>
        <p:nvSpPr>
          <p:cNvPr id="7" name="Slide Number Placeholder 6"/>
          <p:cNvSpPr>
            <a:spLocks noGrp="1"/>
          </p:cNvSpPr>
          <p:nvPr>
            <p:ph type="sldNum" sz="quarter" idx="12"/>
          </p:nvPr>
        </p:nvSpPr>
        <p:spPr/>
        <p:txBody>
          <a:bodyPr/>
          <a:lstStyle/>
          <a:p>
            <a:pPr>
              <a:defRPr/>
            </a:pPr>
            <a:fld id="{612D2DC4-FF2E-4BC6-93D4-8A97B80EEF17}" type="slidenum">
              <a:rPr lang="en-US" altLang="en-US" smtClean="0"/>
              <a:pPr>
                <a:defRPr/>
              </a:pPr>
              <a:t>‹#›</a:t>
            </a:fld>
            <a:endParaRPr lang="en-US" altLang="en-US"/>
          </a:p>
        </p:txBody>
      </p:sp>
    </p:spTree>
    <p:extLst>
      <p:ext uri="{BB962C8B-B14F-4D97-AF65-F5344CB8AC3E}">
        <p14:creationId xmlns:p14="http://schemas.microsoft.com/office/powerpoint/2010/main" val="3061720640"/>
      </p:ext>
    </p:extLst>
  </p:cSld>
  <p:clrMapOvr>
    <a:masterClrMapping/>
  </p:clrMapOvr>
  <p:transition advClick="0" advTm="1000"/>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2012</a:t>
            </a:r>
          </a:p>
        </p:txBody>
      </p:sp>
      <p:sp>
        <p:nvSpPr>
          <p:cNvPr id="7" name="Slide Number Placeholder 6"/>
          <p:cNvSpPr>
            <a:spLocks noGrp="1"/>
          </p:cNvSpPr>
          <p:nvPr>
            <p:ph type="sldNum" sz="quarter" idx="12"/>
          </p:nvPr>
        </p:nvSpPr>
        <p:spPr/>
        <p:txBody>
          <a:bodyPr/>
          <a:lstStyle/>
          <a:p>
            <a:pPr>
              <a:defRPr/>
            </a:pPr>
            <a:fld id="{612D2DC4-FF2E-4BC6-93D4-8A97B80EEF17}" type="slidenum">
              <a:rPr lang="en-US" altLang="en-US" smtClean="0"/>
              <a:pPr>
                <a:defRPr/>
              </a:pPr>
              <a:t>‹#›</a:t>
            </a:fld>
            <a:endParaRPr lang="en-US" altLang="en-US"/>
          </a:p>
        </p:txBody>
      </p:sp>
    </p:spTree>
    <p:extLst>
      <p:ext uri="{BB962C8B-B14F-4D97-AF65-F5344CB8AC3E}">
        <p14:creationId xmlns:p14="http://schemas.microsoft.com/office/powerpoint/2010/main" val="2479175335"/>
      </p:ext>
    </p:extLst>
  </p:cSld>
  <p:clrMapOvr>
    <a:masterClrMapping/>
  </p:clrMapOvr>
  <p:transition advClick="0" advTm="1000"/>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2012</a:t>
            </a:r>
          </a:p>
        </p:txBody>
      </p:sp>
      <p:sp>
        <p:nvSpPr>
          <p:cNvPr id="7" name="Slide Number Placeholder 6"/>
          <p:cNvSpPr>
            <a:spLocks noGrp="1"/>
          </p:cNvSpPr>
          <p:nvPr>
            <p:ph type="sldNum" sz="quarter" idx="12"/>
          </p:nvPr>
        </p:nvSpPr>
        <p:spPr/>
        <p:txBody>
          <a:bodyPr/>
          <a:lstStyle/>
          <a:p>
            <a:pPr>
              <a:defRPr/>
            </a:pPr>
            <a:fld id="{612D2DC4-FF2E-4BC6-93D4-8A97B80EEF17}" type="slidenum">
              <a:rPr lang="en-US" altLang="en-US" smtClean="0"/>
              <a:pPr>
                <a:defRPr/>
              </a:pPr>
              <a:t>‹#›</a:t>
            </a:fld>
            <a:endParaRPr lang="en-US" alt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66830342"/>
      </p:ext>
    </p:extLst>
  </p:cSld>
  <p:clrMapOvr>
    <a:masterClrMapping/>
  </p:clrMapOvr>
  <p:transition advClick="0" advTm="1000"/>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2012</a:t>
            </a:r>
          </a:p>
        </p:txBody>
      </p:sp>
      <p:sp>
        <p:nvSpPr>
          <p:cNvPr id="7" name="Slide Number Placeholder 6"/>
          <p:cNvSpPr>
            <a:spLocks noGrp="1"/>
          </p:cNvSpPr>
          <p:nvPr>
            <p:ph type="sldNum" sz="quarter" idx="12"/>
          </p:nvPr>
        </p:nvSpPr>
        <p:spPr/>
        <p:txBody>
          <a:bodyPr/>
          <a:lstStyle/>
          <a:p>
            <a:pPr>
              <a:defRPr/>
            </a:pPr>
            <a:fld id="{612D2DC4-FF2E-4BC6-93D4-8A97B80EEF17}" type="slidenum">
              <a:rPr lang="en-US" altLang="en-US" smtClean="0"/>
              <a:pPr>
                <a:defRPr/>
              </a:pPr>
              <a:t>‹#›</a:t>
            </a:fld>
            <a:endParaRPr lang="en-US" altLang="en-US"/>
          </a:p>
        </p:txBody>
      </p:sp>
    </p:spTree>
    <p:extLst>
      <p:ext uri="{BB962C8B-B14F-4D97-AF65-F5344CB8AC3E}">
        <p14:creationId xmlns:p14="http://schemas.microsoft.com/office/powerpoint/2010/main" val="3012973446"/>
      </p:ext>
    </p:extLst>
  </p:cSld>
  <p:clrMapOvr>
    <a:masterClrMapping/>
  </p:clrMapOvr>
  <p:transition advClick="0" advTm="1000"/>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2012</a:t>
            </a:r>
          </a:p>
        </p:txBody>
      </p:sp>
      <p:sp>
        <p:nvSpPr>
          <p:cNvPr id="5" name="Slide Number Placeholder 4"/>
          <p:cNvSpPr>
            <a:spLocks noGrp="1"/>
          </p:cNvSpPr>
          <p:nvPr>
            <p:ph type="sldNum" sz="quarter" idx="12"/>
          </p:nvPr>
        </p:nvSpPr>
        <p:spPr/>
        <p:txBody>
          <a:bodyPr/>
          <a:lstStyle/>
          <a:p>
            <a:pPr>
              <a:defRPr/>
            </a:pPr>
            <a:fld id="{612D2DC4-FF2E-4BC6-93D4-8A97B80EEF17}" type="slidenum">
              <a:rPr lang="en-US" altLang="en-US" smtClean="0"/>
              <a:pPr>
                <a:defRPr/>
              </a:pPr>
              <a:t>‹#›</a:t>
            </a:fld>
            <a:endParaRPr lang="en-US" altLang="en-US"/>
          </a:p>
        </p:txBody>
      </p:sp>
    </p:spTree>
    <p:extLst>
      <p:ext uri="{BB962C8B-B14F-4D97-AF65-F5344CB8AC3E}">
        <p14:creationId xmlns:p14="http://schemas.microsoft.com/office/powerpoint/2010/main" val="2364193997"/>
      </p:ext>
    </p:extLst>
  </p:cSld>
  <p:clrMapOvr>
    <a:masterClrMapping/>
  </p:clrMapOvr>
  <p:transition advClick="0" advTm="1000"/>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2012</a:t>
            </a:r>
          </a:p>
        </p:txBody>
      </p:sp>
      <p:sp>
        <p:nvSpPr>
          <p:cNvPr id="5" name="Slide Number Placeholder 4"/>
          <p:cNvSpPr>
            <a:spLocks noGrp="1"/>
          </p:cNvSpPr>
          <p:nvPr>
            <p:ph type="sldNum" sz="quarter" idx="12"/>
          </p:nvPr>
        </p:nvSpPr>
        <p:spPr/>
        <p:txBody>
          <a:bodyPr/>
          <a:lstStyle/>
          <a:p>
            <a:pPr>
              <a:defRPr/>
            </a:pPr>
            <a:fld id="{612D2DC4-FF2E-4BC6-93D4-8A97B80EEF17}" type="slidenum">
              <a:rPr lang="en-US" altLang="en-US" smtClean="0"/>
              <a:pPr>
                <a:defRPr/>
              </a:pPr>
              <a:t>‹#›</a:t>
            </a:fld>
            <a:endParaRPr lang="en-US" altLang="en-US"/>
          </a:p>
        </p:txBody>
      </p:sp>
    </p:spTree>
    <p:extLst>
      <p:ext uri="{BB962C8B-B14F-4D97-AF65-F5344CB8AC3E}">
        <p14:creationId xmlns:p14="http://schemas.microsoft.com/office/powerpoint/2010/main" val="2985914963"/>
      </p:ext>
    </p:extLst>
  </p:cSld>
  <p:clrMapOvr>
    <a:masterClrMapping/>
  </p:clrMapOvr>
  <p:transition advClick="0" advTm="1000"/>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2010</a:t>
            </a:r>
          </a:p>
        </p:txBody>
      </p:sp>
      <p:sp>
        <p:nvSpPr>
          <p:cNvPr id="5" name="Footer Placeholder 4"/>
          <p:cNvSpPr>
            <a:spLocks noGrp="1"/>
          </p:cNvSpPr>
          <p:nvPr>
            <p:ph type="ftr" sz="quarter" idx="11"/>
          </p:nvPr>
        </p:nvSpPr>
        <p:spPr/>
        <p:txBody>
          <a:bodyPr/>
          <a:lstStyle/>
          <a:p>
            <a:pPr>
              <a:defRPr/>
            </a:pPr>
            <a:r>
              <a:rPr lang="en-US"/>
              <a:t>2011</a:t>
            </a:r>
          </a:p>
        </p:txBody>
      </p:sp>
      <p:sp>
        <p:nvSpPr>
          <p:cNvPr id="6" name="Slide Number Placeholder 5"/>
          <p:cNvSpPr>
            <a:spLocks noGrp="1"/>
          </p:cNvSpPr>
          <p:nvPr>
            <p:ph type="sldNum" sz="quarter" idx="12"/>
          </p:nvPr>
        </p:nvSpPr>
        <p:spPr/>
        <p:txBody>
          <a:bodyPr/>
          <a:lstStyle/>
          <a:p>
            <a:pPr>
              <a:defRPr/>
            </a:pPr>
            <a:fld id="{154B1849-FAF4-453D-A12F-B0F8A11E63FC}" type="slidenum">
              <a:rPr lang="en-US" altLang="en-US" smtClean="0"/>
              <a:pPr>
                <a:defRPr/>
              </a:pPr>
              <a:t>‹#›</a:t>
            </a:fld>
            <a:endParaRPr lang="en-US" altLang="en-US"/>
          </a:p>
        </p:txBody>
      </p:sp>
    </p:spTree>
    <p:extLst>
      <p:ext uri="{BB962C8B-B14F-4D97-AF65-F5344CB8AC3E}">
        <p14:creationId xmlns:p14="http://schemas.microsoft.com/office/powerpoint/2010/main" val="854869973"/>
      </p:ext>
    </p:extLst>
  </p:cSld>
  <p:clrMapOvr>
    <a:masterClrMapping/>
  </p:clrMapOvr>
  <p:transition advClick="0" advTm="100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2010</a:t>
            </a:r>
          </a:p>
        </p:txBody>
      </p:sp>
      <p:sp>
        <p:nvSpPr>
          <p:cNvPr id="5" name="Footer Placeholder 4"/>
          <p:cNvSpPr>
            <a:spLocks noGrp="1"/>
          </p:cNvSpPr>
          <p:nvPr>
            <p:ph type="ftr" sz="quarter" idx="11"/>
          </p:nvPr>
        </p:nvSpPr>
        <p:spPr/>
        <p:txBody>
          <a:bodyPr/>
          <a:lstStyle/>
          <a:p>
            <a:pPr>
              <a:defRPr/>
            </a:pPr>
            <a:r>
              <a:rPr lang="en-US"/>
              <a:t>2011</a:t>
            </a:r>
          </a:p>
        </p:txBody>
      </p:sp>
      <p:sp>
        <p:nvSpPr>
          <p:cNvPr id="6" name="Slide Number Placeholder 5"/>
          <p:cNvSpPr>
            <a:spLocks noGrp="1"/>
          </p:cNvSpPr>
          <p:nvPr>
            <p:ph type="sldNum" sz="quarter" idx="12"/>
          </p:nvPr>
        </p:nvSpPr>
        <p:spPr/>
        <p:txBody>
          <a:bodyPr/>
          <a:lstStyle/>
          <a:p>
            <a:pPr>
              <a:defRPr/>
            </a:pPr>
            <a:fld id="{A4FDF6C1-992E-4DCE-93A2-9BE2A1BBC28E}" type="slidenum">
              <a:rPr lang="en-US" altLang="en-US" smtClean="0"/>
              <a:pPr>
                <a:defRPr/>
              </a:pPr>
              <a:t>‹#›</a:t>
            </a:fld>
            <a:endParaRPr lang="en-US" altLang="en-US"/>
          </a:p>
        </p:txBody>
      </p:sp>
    </p:spTree>
    <p:extLst>
      <p:ext uri="{BB962C8B-B14F-4D97-AF65-F5344CB8AC3E}">
        <p14:creationId xmlns:p14="http://schemas.microsoft.com/office/powerpoint/2010/main" val="905829228"/>
      </p:ext>
    </p:extLst>
  </p:cSld>
  <p:clrMapOvr>
    <a:masterClrMapping/>
  </p:clrMapOvr>
  <p:transition advClick="0" advTm="1000"/>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4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69"/>
          <p:cNvSpPr>
            <a:spLocks noGrp="1" noChangeArrowheads="1"/>
          </p:cNvSpPr>
          <p:nvPr>
            <p:ph type="dt" sz="half" idx="10"/>
          </p:nvPr>
        </p:nvSpPr>
        <p:spPr/>
        <p:txBody>
          <a:bodyPr/>
          <a:lstStyle>
            <a:lvl1pPr>
              <a:defRPr/>
            </a:lvl1pPr>
          </a:lstStyle>
          <a:p>
            <a:pPr>
              <a:defRPr/>
            </a:pPr>
            <a:r>
              <a:rPr lang="en-US"/>
              <a:t>2010</a:t>
            </a:r>
          </a:p>
        </p:txBody>
      </p:sp>
      <p:sp>
        <p:nvSpPr>
          <p:cNvPr id="4" name="Rectangle 70"/>
          <p:cNvSpPr>
            <a:spLocks noGrp="1" noChangeArrowheads="1"/>
          </p:cNvSpPr>
          <p:nvPr>
            <p:ph type="ftr" sz="quarter" idx="11"/>
          </p:nvPr>
        </p:nvSpPr>
        <p:spPr/>
        <p:txBody>
          <a:bodyPr/>
          <a:lstStyle>
            <a:lvl1pPr>
              <a:defRPr/>
            </a:lvl1pPr>
          </a:lstStyle>
          <a:p>
            <a:pPr>
              <a:defRPr/>
            </a:pPr>
            <a:r>
              <a:rPr lang="en-US"/>
              <a:t>2011</a:t>
            </a:r>
          </a:p>
        </p:txBody>
      </p:sp>
      <p:sp>
        <p:nvSpPr>
          <p:cNvPr id="5" name="Rectangle 71"/>
          <p:cNvSpPr>
            <a:spLocks noGrp="1" noChangeArrowheads="1"/>
          </p:cNvSpPr>
          <p:nvPr>
            <p:ph type="sldNum" sz="quarter" idx="12"/>
          </p:nvPr>
        </p:nvSpPr>
        <p:spPr/>
        <p:txBody>
          <a:bodyPr/>
          <a:lstStyle>
            <a:lvl1pPr>
              <a:defRPr/>
            </a:lvl1pPr>
          </a:lstStyle>
          <a:p>
            <a:pPr>
              <a:defRPr/>
            </a:pPr>
            <a:fld id="{D471AAA6-A44B-414E-83F7-917F80DCBB15}" type="slidenum">
              <a:rPr lang="en-US" altLang="en-US"/>
              <a:pPr>
                <a:defRPr/>
              </a:pPr>
              <a:t>‹#›</a:t>
            </a:fld>
            <a:endParaRPr lang="en-US" altLang="en-US"/>
          </a:p>
        </p:txBody>
      </p:sp>
    </p:spTree>
    <p:extLst>
      <p:ext uri="{BB962C8B-B14F-4D97-AF65-F5344CB8AC3E}">
        <p14:creationId xmlns:p14="http://schemas.microsoft.com/office/powerpoint/2010/main" val="1188135213"/>
      </p:ext>
    </p:extLst>
  </p:cSld>
  <p:clrMapOvr>
    <a:masterClrMapping/>
  </p:clrMapOvr>
  <p:transition advClick="0" advTm="1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2010</a:t>
            </a:r>
          </a:p>
        </p:txBody>
      </p:sp>
      <p:sp>
        <p:nvSpPr>
          <p:cNvPr id="5" name="Footer Placeholder 4"/>
          <p:cNvSpPr>
            <a:spLocks noGrp="1"/>
          </p:cNvSpPr>
          <p:nvPr>
            <p:ph type="ftr" sz="quarter" idx="11"/>
          </p:nvPr>
        </p:nvSpPr>
        <p:spPr/>
        <p:txBody>
          <a:bodyPr/>
          <a:lstStyle/>
          <a:p>
            <a:pPr>
              <a:defRPr/>
            </a:pPr>
            <a:r>
              <a:rPr lang="en-US"/>
              <a:t>2011</a:t>
            </a:r>
          </a:p>
        </p:txBody>
      </p:sp>
      <p:sp>
        <p:nvSpPr>
          <p:cNvPr id="6" name="Slide Number Placeholder 5"/>
          <p:cNvSpPr>
            <a:spLocks noGrp="1"/>
          </p:cNvSpPr>
          <p:nvPr>
            <p:ph type="sldNum" sz="quarter" idx="12"/>
          </p:nvPr>
        </p:nvSpPr>
        <p:spPr/>
        <p:txBody>
          <a:bodyPr/>
          <a:lstStyle/>
          <a:p>
            <a:pPr>
              <a:defRPr/>
            </a:pPr>
            <a:fld id="{D3C37C35-436A-45FB-9266-6357FB2B3B9D}" type="slidenum">
              <a:rPr lang="en-US" altLang="en-US" smtClean="0"/>
              <a:pPr>
                <a:defRPr/>
              </a:pPr>
              <a:t>‹#›</a:t>
            </a:fld>
            <a:endParaRPr lang="en-US" altLang="en-US"/>
          </a:p>
        </p:txBody>
      </p:sp>
    </p:spTree>
    <p:extLst>
      <p:ext uri="{BB962C8B-B14F-4D97-AF65-F5344CB8AC3E}">
        <p14:creationId xmlns:p14="http://schemas.microsoft.com/office/powerpoint/2010/main" val="308899089"/>
      </p:ext>
    </p:extLst>
  </p:cSld>
  <p:clrMapOvr>
    <a:masterClrMapping/>
  </p:clrMapOvr>
  <p:transition advClick="0" advTm="1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a:t>2010</a:t>
            </a:r>
          </a:p>
        </p:txBody>
      </p:sp>
      <p:sp>
        <p:nvSpPr>
          <p:cNvPr id="5" name="Footer Placeholder 4"/>
          <p:cNvSpPr>
            <a:spLocks noGrp="1"/>
          </p:cNvSpPr>
          <p:nvPr>
            <p:ph type="ftr" sz="quarter" idx="11"/>
          </p:nvPr>
        </p:nvSpPr>
        <p:spPr/>
        <p:txBody>
          <a:bodyPr/>
          <a:lstStyle/>
          <a:p>
            <a:pPr>
              <a:defRPr/>
            </a:pPr>
            <a:r>
              <a:rPr lang="en-US"/>
              <a:t>2011</a:t>
            </a:r>
          </a:p>
        </p:txBody>
      </p:sp>
      <p:sp>
        <p:nvSpPr>
          <p:cNvPr id="6" name="Slide Number Placeholder 5"/>
          <p:cNvSpPr>
            <a:spLocks noGrp="1"/>
          </p:cNvSpPr>
          <p:nvPr>
            <p:ph type="sldNum" sz="quarter" idx="12"/>
          </p:nvPr>
        </p:nvSpPr>
        <p:spPr/>
        <p:txBody>
          <a:bodyPr/>
          <a:lstStyle/>
          <a:p>
            <a:pPr>
              <a:defRPr/>
            </a:pPr>
            <a:fld id="{760342DC-06C5-466D-A797-225EE3F60EB1}" type="slidenum">
              <a:rPr lang="en-US" altLang="en-US" smtClean="0"/>
              <a:pPr>
                <a:defRPr/>
              </a:pPr>
              <a:t>‹#›</a:t>
            </a:fld>
            <a:endParaRPr lang="en-US" altLang="en-US"/>
          </a:p>
        </p:txBody>
      </p:sp>
    </p:spTree>
    <p:extLst>
      <p:ext uri="{BB962C8B-B14F-4D97-AF65-F5344CB8AC3E}">
        <p14:creationId xmlns:p14="http://schemas.microsoft.com/office/powerpoint/2010/main" val="1880374918"/>
      </p:ext>
    </p:extLst>
  </p:cSld>
  <p:clrMapOvr>
    <a:masterClrMapping/>
  </p:clrMapOvr>
  <p:transition advClick="0" advTm="1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2010</a:t>
            </a:r>
          </a:p>
        </p:txBody>
      </p:sp>
      <p:sp>
        <p:nvSpPr>
          <p:cNvPr id="6" name="Footer Placeholder 5"/>
          <p:cNvSpPr>
            <a:spLocks noGrp="1"/>
          </p:cNvSpPr>
          <p:nvPr>
            <p:ph type="ftr" sz="quarter" idx="11"/>
          </p:nvPr>
        </p:nvSpPr>
        <p:spPr/>
        <p:txBody>
          <a:bodyPr/>
          <a:lstStyle/>
          <a:p>
            <a:pPr>
              <a:defRPr/>
            </a:pPr>
            <a:r>
              <a:rPr lang="en-US"/>
              <a:t>2011</a:t>
            </a:r>
          </a:p>
        </p:txBody>
      </p:sp>
      <p:sp>
        <p:nvSpPr>
          <p:cNvPr id="7" name="Slide Number Placeholder 6"/>
          <p:cNvSpPr>
            <a:spLocks noGrp="1"/>
          </p:cNvSpPr>
          <p:nvPr>
            <p:ph type="sldNum" sz="quarter" idx="12"/>
          </p:nvPr>
        </p:nvSpPr>
        <p:spPr/>
        <p:txBody>
          <a:bodyPr/>
          <a:lstStyle/>
          <a:p>
            <a:pPr>
              <a:defRPr/>
            </a:pPr>
            <a:fld id="{B33E3032-DF25-4FD4-B4B2-4D87951B6EE5}" type="slidenum">
              <a:rPr lang="en-US" altLang="en-US" smtClean="0"/>
              <a:pPr>
                <a:defRPr/>
              </a:pPr>
              <a:t>‹#›</a:t>
            </a:fld>
            <a:endParaRPr lang="en-US" altLang="en-US"/>
          </a:p>
        </p:txBody>
      </p:sp>
    </p:spTree>
    <p:extLst>
      <p:ext uri="{BB962C8B-B14F-4D97-AF65-F5344CB8AC3E}">
        <p14:creationId xmlns:p14="http://schemas.microsoft.com/office/powerpoint/2010/main" val="1817184390"/>
      </p:ext>
    </p:extLst>
  </p:cSld>
  <p:clrMapOvr>
    <a:masterClrMapping/>
  </p:clrMapOvr>
  <p:transition advClick="0" advTm="1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2010</a:t>
            </a:r>
          </a:p>
        </p:txBody>
      </p:sp>
      <p:sp>
        <p:nvSpPr>
          <p:cNvPr id="8" name="Footer Placeholder 7"/>
          <p:cNvSpPr>
            <a:spLocks noGrp="1"/>
          </p:cNvSpPr>
          <p:nvPr>
            <p:ph type="ftr" sz="quarter" idx="11"/>
          </p:nvPr>
        </p:nvSpPr>
        <p:spPr/>
        <p:txBody>
          <a:bodyPr/>
          <a:lstStyle/>
          <a:p>
            <a:pPr>
              <a:defRPr/>
            </a:pPr>
            <a:r>
              <a:rPr lang="en-US"/>
              <a:t>2011</a:t>
            </a:r>
          </a:p>
        </p:txBody>
      </p:sp>
      <p:sp>
        <p:nvSpPr>
          <p:cNvPr id="9" name="Slide Number Placeholder 8"/>
          <p:cNvSpPr>
            <a:spLocks noGrp="1"/>
          </p:cNvSpPr>
          <p:nvPr>
            <p:ph type="sldNum" sz="quarter" idx="12"/>
          </p:nvPr>
        </p:nvSpPr>
        <p:spPr/>
        <p:txBody>
          <a:bodyPr/>
          <a:lstStyle/>
          <a:p>
            <a:pPr>
              <a:defRPr/>
            </a:pPr>
            <a:fld id="{711AB6FB-DF60-4E89-9104-4724694355F9}" type="slidenum">
              <a:rPr lang="en-US" altLang="en-US" smtClean="0"/>
              <a:pPr>
                <a:defRPr/>
              </a:pPr>
              <a:t>‹#›</a:t>
            </a:fld>
            <a:endParaRPr lang="en-US" altLang="en-US"/>
          </a:p>
        </p:txBody>
      </p:sp>
    </p:spTree>
    <p:extLst>
      <p:ext uri="{BB962C8B-B14F-4D97-AF65-F5344CB8AC3E}">
        <p14:creationId xmlns:p14="http://schemas.microsoft.com/office/powerpoint/2010/main" val="1899540971"/>
      </p:ext>
    </p:extLst>
  </p:cSld>
  <p:clrMapOvr>
    <a:masterClrMapping/>
  </p:clrMapOvr>
  <p:transition advClick="0" advTm="10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r>
              <a:rPr lang="en-US"/>
              <a:t>2010</a:t>
            </a:r>
          </a:p>
        </p:txBody>
      </p:sp>
      <p:sp>
        <p:nvSpPr>
          <p:cNvPr id="4" name="Footer Placeholder 3"/>
          <p:cNvSpPr>
            <a:spLocks noGrp="1"/>
          </p:cNvSpPr>
          <p:nvPr>
            <p:ph type="ftr" sz="quarter" idx="11"/>
          </p:nvPr>
        </p:nvSpPr>
        <p:spPr/>
        <p:txBody>
          <a:bodyPr/>
          <a:lstStyle/>
          <a:p>
            <a:pPr>
              <a:defRPr/>
            </a:pPr>
            <a:r>
              <a:rPr lang="en-US"/>
              <a:t>2011</a:t>
            </a:r>
          </a:p>
        </p:txBody>
      </p:sp>
      <p:sp>
        <p:nvSpPr>
          <p:cNvPr id="5" name="Slide Number Placeholder 4"/>
          <p:cNvSpPr>
            <a:spLocks noGrp="1"/>
          </p:cNvSpPr>
          <p:nvPr>
            <p:ph type="sldNum" sz="quarter" idx="12"/>
          </p:nvPr>
        </p:nvSpPr>
        <p:spPr/>
        <p:txBody>
          <a:bodyPr/>
          <a:lstStyle/>
          <a:p>
            <a:pPr>
              <a:defRPr/>
            </a:pPr>
            <a:fld id="{53409897-AC2E-4664-9431-35E1CF089E9C}" type="slidenum">
              <a:rPr lang="en-US" altLang="en-US" smtClean="0"/>
              <a:pPr>
                <a:defRPr/>
              </a:pPr>
              <a:t>‹#›</a:t>
            </a:fld>
            <a:endParaRPr lang="en-US" altLang="en-US"/>
          </a:p>
        </p:txBody>
      </p:sp>
    </p:spTree>
    <p:extLst>
      <p:ext uri="{BB962C8B-B14F-4D97-AF65-F5344CB8AC3E}">
        <p14:creationId xmlns:p14="http://schemas.microsoft.com/office/powerpoint/2010/main" val="131899862"/>
      </p:ext>
    </p:extLst>
  </p:cSld>
  <p:clrMapOvr>
    <a:masterClrMapping/>
  </p:clrMapOvr>
  <p:transition advClick="0" advTm="10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pPr>
              <a:defRPr/>
            </a:pPr>
            <a:r>
              <a:rPr lang="en-US"/>
              <a:t>2010</a:t>
            </a:r>
          </a:p>
        </p:txBody>
      </p:sp>
      <p:sp>
        <p:nvSpPr>
          <p:cNvPr id="3" name="Footer Placeholder 2"/>
          <p:cNvSpPr>
            <a:spLocks noGrp="1"/>
          </p:cNvSpPr>
          <p:nvPr>
            <p:ph type="ftr" sz="quarter" idx="11"/>
          </p:nvPr>
        </p:nvSpPr>
        <p:spPr/>
        <p:txBody>
          <a:bodyPr/>
          <a:lstStyle/>
          <a:p>
            <a:pPr>
              <a:defRPr/>
            </a:pPr>
            <a:r>
              <a:rPr lang="en-US"/>
              <a:t>2011</a:t>
            </a:r>
          </a:p>
        </p:txBody>
      </p:sp>
      <p:sp>
        <p:nvSpPr>
          <p:cNvPr id="4" name="Slide Number Placeholder 3"/>
          <p:cNvSpPr>
            <a:spLocks noGrp="1"/>
          </p:cNvSpPr>
          <p:nvPr>
            <p:ph type="sldNum" sz="quarter" idx="12"/>
          </p:nvPr>
        </p:nvSpPr>
        <p:spPr/>
        <p:txBody>
          <a:bodyPr/>
          <a:lstStyle/>
          <a:p>
            <a:pPr>
              <a:defRPr/>
            </a:pPr>
            <a:fld id="{03969AF7-7A02-4541-82D1-F3EDA9828348}" type="slidenum">
              <a:rPr lang="en-US" altLang="en-US" smtClean="0"/>
              <a:pPr>
                <a:defRPr/>
              </a:pPr>
              <a:t>‹#›</a:t>
            </a:fld>
            <a:endParaRPr lang="en-US" altLang="en-US"/>
          </a:p>
        </p:txBody>
      </p:sp>
    </p:spTree>
    <p:extLst>
      <p:ext uri="{BB962C8B-B14F-4D97-AF65-F5344CB8AC3E}">
        <p14:creationId xmlns:p14="http://schemas.microsoft.com/office/powerpoint/2010/main" val="827859748"/>
      </p:ext>
    </p:extLst>
  </p:cSld>
  <p:clrMapOvr>
    <a:masterClrMapping/>
  </p:clrMapOvr>
  <p:transition advClick="0" advTm="100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2010</a:t>
            </a:r>
          </a:p>
        </p:txBody>
      </p:sp>
      <p:sp>
        <p:nvSpPr>
          <p:cNvPr id="6" name="Footer Placeholder 5"/>
          <p:cNvSpPr>
            <a:spLocks noGrp="1"/>
          </p:cNvSpPr>
          <p:nvPr>
            <p:ph type="ftr" sz="quarter" idx="11"/>
          </p:nvPr>
        </p:nvSpPr>
        <p:spPr/>
        <p:txBody>
          <a:bodyPr/>
          <a:lstStyle/>
          <a:p>
            <a:pPr>
              <a:defRPr/>
            </a:pPr>
            <a:r>
              <a:rPr lang="en-US"/>
              <a:t>2011</a:t>
            </a:r>
          </a:p>
        </p:txBody>
      </p:sp>
      <p:sp>
        <p:nvSpPr>
          <p:cNvPr id="7" name="Slide Number Placeholder 6"/>
          <p:cNvSpPr>
            <a:spLocks noGrp="1"/>
          </p:cNvSpPr>
          <p:nvPr>
            <p:ph type="sldNum" sz="quarter" idx="12"/>
          </p:nvPr>
        </p:nvSpPr>
        <p:spPr/>
        <p:txBody>
          <a:bodyPr/>
          <a:lstStyle/>
          <a:p>
            <a:pPr>
              <a:defRPr/>
            </a:pPr>
            <a:fld id="{8AAED7D5-4055-48F0-9BB8-A8DD1C64B27E}" type="slidenum">
              <a:rPr lang="en-US" altLang="en-US" smtClean="0"/>
              <a:pPr>
                <a:defRPr/>
              </a:pPr>
              <a:t>‹#›</a:t>
            </a:fld>
            <a:endParaRPr lang="en-US" altLang="en-US"/>
          </a:p>
        </p:txBody>
      </p:sp>
    </p:spTree>
    <p:extLst>
      <p:ext uri="{BB962C8B-B14F-4D97-AF65-F5344CB8AC3E}">
        <p14:creationId xmlns:p14="http://schemas.microsoft.com/office/powerpoint/2010/main" val="2723899851"/>
      </p:ext>
    </p:extLst>
  </p:cSld>
  <p:clrMapOvr>
    <a:masterClrMapping/>
  </p:clrMapOvr>
  <p:transition advClick="0" advTm="100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2010</a:t>
            </a:r>
          </a:p>
        </p:txBody>
      </p:sp>
      <p:sp>
        <p:nvSpPr>
          <p:cNvPr id="6" name="Footer Placeholder 5"/>
          <p:cNvSpPr>
            <a:spLocks noGrp="1"/>
          </p:cNvSpPr>
          <p:nvPr>
            <p:ph type="ftr" sz="quarter" idx="11"/>
          </p:nvPr>
        </p:nvSpPr>
        <p:spPr/>
        <p:txBody>
          <a:bodyPr/>
          <a:lstStyle/>
          <a:p>
            <a:pPr>
              <a:defRPr/>
            </a:pPr>
            <a:r>
              <a:rPr lang="en-US"/>
              <a:t>2011</a:t>
            </a:r>
          </a:p>
        </p:txBody>
      </p:sp>
      <p:sp>
        <p:nvSpPr>
          <p:cNvPr id="7" name="Slide Number Placeholder 6"/>
          <p:cNvSpPr>
            <a:spLocks noGrp="1"/>
          </p:cNvSpPr>
          <p:nvPr>
            <p:ph type="sldNum" sz="quarter" idx="12"/>
          </p:nvPr>
        </p:nvSpPr>
        <p:spPr/>
        <p:txBody>
          <a:bodyPr/>
          <a:lstStyle/>
          <a:p>
            <a:pPr>
              <a:defRPr/>
            </a:pPr>
            <a:fld id="{B9D9990C-4E20-40F3-9C8E-4BDB10951B86}" type="slidenum">
              <a:rPr lang="en-US" altLang="en-US" smtClean="0"/>
              <a:pPr>
                <a:defRPr/>
              </a:pPr>
              <a:t>‹#›</a:t>
            </a:fld>
            <a:endParaRPr lang="en-US" altLang="en-US"/>
          </a:p>
        </p:txBody>
      </p:sp>
    </p:spTree>
    <p:extLst>
      <p:ext uri="{BB962C8B-B14F-4D97-AF65-F5344CB8AC3E}">
        <p14:creationId xmlns:p14="http://schemas.microsoft.com/office/powerpoint/2010/main" val="3803329458"/>
      </p:ext>
    </p:extLst>
  </p:cSld>
  <p:clrMapOvr>
    <a:masterClrMapping/>
  </p:clrMapOvr>
  <p:transition advClick="0" advTm="1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pPr>
              <a:defRPr/>
            </a:pPr>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pPr>
              <a:defRPr/>
            </a:pPr>
            <a:r>
              <a:rPr lang="en-US"/>
              <a:t>2012</a:t>
            </a:r>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pPr>
              <a:defRPr/>
            </a:pPr>
            <a:fld id="{612D2DC4-FF2E-4BC6-93D4-8A97B80EEF17}" type="slidenum">
              <a:rPr lang="en-US" altLang="en-US" smtClean="0"/>
              <a:pPr>
                <a:defRPr/>
              </a:pPr>
              <a:t>‹#›</a:t>
            </a:fld>
            <a:endParaRPr lang="en-US" altLang="en-US"/>
          </a:p>
        </p:txBody>
      </p:sp>
    </p:spTree>
    <p:extLst>
      <p:ext uri="{BB962C8B-B14F-4D97-AF65-F5344CB8AC3E}">
        <p14:creationId xmlns:p14="http://schemas.microsoft.com/office/powerpoint/2010/main" val="3747938541"/>
      </p:ext>
    </p:extLst>
  </p:cSld>
  <p:clrMap bg1="lt1" tx1="dk1" bg2="lt2" tx2="dk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 id="2147484866" r:id="rId10"/>
    <p:sldLayoutId id="2147484867" r:id="rId11"/>
    <p:sldLayoutId id="2147484868" r:id="rId12"/>
    <p:sldLayoutId id="2147484869" r:id="rId13"/>
    <p:sldLayoutId id="2147484870" r:id="rId14"/>
    <p:sldLayoutId id="2147484871" r:id="rId15"/>
    <p:sldLayoutId id="2147484872" r:id="rId16"/>
    <p:sldLayoutId id="2147484873" r:id="rId17"/>
    <p:sldLayoutId id="2147484874" r:id="rId18"/>
  </p:sldLayoutIdLst>
  <p:transition advClick="0" advTm="1000"/>
  <p:hf hd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22.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14.xml"/><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24.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25.w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jpeg"/><Relationship Id="rId11" Type="http://schemas.openxmlformats.org/officeDocument/2006/relationships/image" Target="../media/image10.jpeg"/><Relationship Id="rId5" Type="http://schemas.openxmlformats.org/officeDocument/2006/relationships/image" Target="../media/image5.jpeg"/><Relationship Id="rId10"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26.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28.jp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4.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4.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4.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4.png"/><Relationship Id="rId5" Type="http://schemas.openxmlformats.org/officeDocument/2006/relationships/image" Target="../media/image29.jpe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4.png"/><Relationship Id="rId5" Type="http://schemas.openxmlformats.org/officeDocument/2006/relationships/image" Target="../media/image33.jp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36.jpg"/><Relationship Id="rId5" Type="http://schemas.openxmlformats.org/officeDocument/2006/relationships/image" Target="../media/image4.png"/><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4.pn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12.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4.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hyperlink" Target="http://www.hhs.gov/ohrp/" TargetMode="External"/><Relationship Id="rId5" Type="http://schemas.openxmlformats.org/officeDocument/2006/relationships/hyperlink" Target="http://www.dartmouth.edu/~cphs" TargetMode="External"/><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hyperlink" Target="https://dartmouth.co1.qualtrics.com/jfe/form/SV_0p64SY51z0bjj13" TargetMode="External"/><Relationship Id="rId2" Type="http://schemas.openxmlformats.org/officeDocument/2006/relationships/hyperlink" Target="https://dartmouth.co1.qualtrics.com/jfe/form/SV_3lVN8O5cvSJogHH"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audio" Target="../media/media6.m4a"/><Relationship Id="rId7" Type="http://schemas.openxmlformats.org/officeDocument/2006/relationships/image" Target="../media/image13.wmf"/><Relationship Id="rId2" Type="http://schemas.microsoft.com/office/2007/relationships/media" Target="../media/media6.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5.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6.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9.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609600" y="685800"/>
            <a:ext cx="7851775" cy="2590800"/>
          </a:xfrm>
        </p:spPr>
        <p:txBody>
          <a:bodyPr>
            <a:noAutofit/>
          </a:bodyPr>
          <a:lstStyle/>
          <a:p>
            <a:pPr algn="r" eaLnBrk="1" fontAlgn="auto" hangingPunct="1">
              <a:spcAft>
                <a:spcPts val="0"/>
              </a:spcAft>
              <a:defRPr/>
            </a:pPr>
            <a:r>
              <a:rPr lang="en-US" sz="4000" dirty="0">
                <a:ea typeface="+mj-ea"/>
              </a:rPr>
              <a:t>RESEARCH ETHICS: COMMITTEE for the PROTECTION of HUMAN SUBJECTS (CPHS)</a:t>
            </a:r>
          </a:p>
        </p:txBody>
      </p:sp>
      <p:sp>
        <p:nvSpPr>
          <p:cNvPr id="17411" name="Rectangle 3"/>
          <p:cNvSpPr>
            <a:spLocks noGrp="1" noChangeArrowheads="1"/>
          </p:cNvSpPr>
          <p:nvPr>
            <p:ph type="subTitle" idx="1"/>
          </p:nvPr>
        </p:nvSpPr>
        <p:spPr>
          <a:xfrm>
            <a:off x="1295400" y="4495800"/>
            <a:ext cx="7391400" cy="1828800"/>
          </a:xfrm>
        </p:spPr>
        <p:txBody>
          <a:bodyPr>
            <a:normAutofit fontScale="92500" lnSpcReduction="10000"/>
          </a:bodyPr>
          <a:lstStyle/>
          <a:p>
            <a:pPr algn="r" eaLnBrk="1" hangingPunct="1">
              <a:lnSpc>
                <a:spcPct val="80000"/>
              </a:lnSpc>
            </a:pPr>
            <a:r>
              <a:rPr lang="en-US" altLang="en-US" sz="1400" dirty="0"/>
              <a:t>Rachel </a:t>
            </a:r>
            <a:r>
              <a:rPr lang="en-US" altLang="en-US" sz="1400" dirty="0" err="1"/>
              <a:t>Bibeault</a:t>
            </a:r>
            <a:endParaRPr lang="en-US" altLang="en-US" sz="1400" dirty="0"/>
          </a:p>
          <a:p>
            <a:pPr algn="r" eaLnBrk="1" hangingPunct="1">
              <a:lnSpc>
                <a:spcPct val="80000"/>
              </a:lnSpc>
            </a:pPr>
            <a:r>
              <a:rPr lang="en-US" altLang="en-US" sz="1400" dirty="0"/>
              <a:t>Committee for the Protection of Human Subjects (CPHS)</a:t>
            </a:r>
          </a:p>
          <a:p>
            <a:pPr algn="r" eaLnBrk="1" hangingPunct="1">
              <a:lnSpc>
                <a:spcPct val="80000"/>
              </a:lnSpc>
            </a:pPr>
            <a:r>
              <a:rPr lang="en-US" altLang="en-US" sz="1400" dirty="0"/>
              <a:t>Dartmouth College</a:t>
            </a:r>
          </a:p>
          <a:p>
            <a:pPr algn="r" eaLnBrk="1" hangingPunct="1">
              <a:lnSpc>
                <a:spcPct val="80000"/>
              </a:lnSpc>
            </a:pPr>
            <a:endParaRPr lang="en-US" altLang="en-US" sz="1400" dirty="0"/>
          </a:p>
          <a:p>
            <a:pPr algn="r" eaLnBrk="1" hangingPunct="1">
              <a:lnSpc>
                <a:spcPct val="80000"/>
              </a:lnSpc>
            </a:pPr>
            <a:endParaRPr lang="en-US" altLang="en-US" sz="1400" dirty="0"/>
          </a:p>
          <a:p>
            <a:pPr algn="r" eaLnBrk="1" hangingPunct="1">
              <a:lnSpc>
                <a:spcPct val="80000"/>
              </a:lnSpc>
            </a:pPr>
            <a:r>
              <a:rPr lang="en-US" altLang="en-US" sz="1400" dirty="0"/>
              <a:t>© Trustees of Dartmouth College</a:t>
            </a:r>
          </a:p>
          <a:p>
            <a:pPr algn="r" eaLnBrk="1" hangingPunct="1">
              <a:lnSpc>
                <a:spcPct val="80000"/>
              </a:lnSpc>
            </a:pPr>
            <a:r>
              <a:rPr lang="en-US" altLang="en-US" sz="1400" dirty="0"/>
              <a:t>Use only with the permission of the CPHS Office.</a:t>
            </a:r>
          </a:p>
          <a:p>
            <a:pPr eaLnBrk="1" hangingPunct="1">
              <a:lnSpc>
                <a:spcPct val="80000"/>
              </a:lnSpc>
            </a:pPr>
            <a:endParaRPr lang="en-US" altLang="en-US" sz="1400" dirty="0"/>
          </a:p>
          <a:p>
            <a:pPr eaLnBrk="1" hangingPunct="1">
              <a:lnSpc>
                <a:spcPct val="80000"/>
              </a:lnSpc>
            </a:pPr>
            <a:endParaRPr lang="en-US" altLang="en-US" sz="1400" dirty="0"/>
          </a:p>
        </p:txBody>
      </p:sp>
      <p:pic>
        <p:nvPicPr>
          <p:cNvPr id="3"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6660" name="Group 4"/>
          <p:cNvGraphicFramePr>
            <a:graphicFrameLocks noGrp="1"/>
          </p:cNvGraphicFramePr>
          <p:nvPr>
            <p:ph/>
          </p:nvPr>
        </p:nvGraphicFramePr>
        <p:xfrm>
          <a:off x="457200" y="506413"/>
          <a:ext cx="8229600" cy="1246187"/>
        </p:xfrm>
        <a:graphic>
          <a:graphicData uri="http://schemas.openxmlformats.org/drawingml/2006/table">
            <a:tbl>
              <a:tblPr/>
              <a:tblGrid>
                <a:gridCol w="1447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352800">
                  <a:extLst>
                    <a:ext uri="{9D8B030D-6E8A-4147-A177-3AD203B41FA5}">
                      <a16:colId xmlns:a16="http://schemas.microsoft.com/office/drawing/2014/main" val="20002"/>
                    </a:ext>
                  </a:extLst>
                </a:gridCol>
              </a:tblGrid>
              <a:tr h="124618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chemeClr val="tx1"/>
                          </a:solidFill>
                          <a:effectLst/>
                          <a:latin typeface="Helvetica" pitchFamily="34" charset="0"/>
                        </a:rPr>
                        <a:t>1932-1972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a:ln>
                            <a:noFill/>
                          </a:ln>
                          <a:solidFill>
                            <a:schemeClr val="tx1"/>
                          </a:solidFill>
                          <a:effectLst/>
                          <a:latin typeface="Helvetica" pitchFamily="34" charset="0"/>
                        </a:rPr>
                        <a:t>Tuskegee syphilis study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chemeClr val="tx1"/>
                          </a:solidFill>
                          <a:effectLst/>
                          <a:latin typeface="Helvetica" pitchFamily="34" charset="0"/>
                        </a:rPr>
                        <a:t>Deception; deliberate failure to treat; spinal taps; indigent, poorly educated, minority, rural population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bl>
          </a:graphicData>
        </a:graphic>
      </p:graphicFrame>
      <p:sp>
        <p:nvSpPr>
          <p:cNvPr id="37900" name="Slide Number Placeholder 4"/>
          <p:cNvSpPr>
            <a:spLocks noGrp="1"/>
          </p:cNvSpPr>
          <p:nvPr>
            <p:ph type="sldNum" sz="quarter" idx="12"/>
          </p:nvPr>
        </p:nvSpPr>
        <p:spPr bwMode="auto">
          <a:xfrm rot="5400000">
            <a:off x="6989763" y="3736975"/>
            <a:ext cx="3200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pPr algn="l"/>
            <a:fld id="{3BB4CEE2-09C0-438C-92DB-7F0B2DF187EA}" type="slidenum">
              <a:rPr lang="en-US" altLang="en-US" sz="1200" b="0" smtClean="0">
                <a:solidFill>
                  <a:schemeClr val="tx2"/>
                </a:solidFill>
              </a:rPr>
              <a:pPr algn="l"/>
              <a:t>10</a:t>
            </a:fld>
            <a:endParaRPr lang="en-US" altLang="en-US" sz="1200" b="0">
              <a:solidFill>
                <a:schemeClr val="tx2"/>
              </a:solidFill>
            </a:endParaRPr>
          </a:p>
        </p:txBody>
      </p:sp>
      <p:sp>
        <p:nvSpPr>
          <p:cNvPr id="11279" name="Text Box 3"/>
          <p:cNvSpPr txBox="1">
            <a:spLocks noChangeArrowheads="1"/>
          </p:cNvSpPr>
          <p:nvPr/>
        </p:nvSpPr>
        <p:spPr bwMode="auto">
          <a:xfrm>
            <a:off x="4953000" y="2286000"/>
            <a:ext cx="3962400"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ea typeface="ＭＳ Ｐゴシック" pitchFamily="-48" charset="-128"/>
              </a:defRPr>
            </a:lvl1pPr>
            <a:lvl2pPr marL="742950" indent="-285750">
              <a:defRPr>
                <a:solidFill>
                  <a:schemeClr val="tx1"/>
                </a:solidFill>
                <a:latin typeface="Helvetica" pitchFamily="34" charset="0"/>
                <a:ea typeface="ＭＳ Ｐゴシック" pitchFamily="-48" charset="-128"/>
              </a:defRPr>
            </a:lvl2pPr>
            <a:lvl3pPr marL="1143000" indent="-228600">
              <a:defRPr>
                <a:solidFill>
                  <a:schemeClr val="tx1"/>
                </a:solidFill>
                <a:latin typeface="Helvetica" pitchFamily="34" charset="0"/>
                <a:ea typeface="ＭＳ Ｐゴシック" pitchFamily="-48" charset="-128"/>
              </a:defRPr>
            </a:lvl3pPr>
            <a:lvl4pPr marL="1600200" indent="-228600">
              <a:defRPr>
                <a:solidFill>
                  <a:schemeClr val="tx1"/>
                </a:solidFill>
                <a:latin typeface="Helvetica" pitchFamily="34" charset="0"/>
                <a:ea typeface="ＭＳ Ｐゴシック" pitchFamily="-48" charset="-128"/>
              </a:defRPr>
            </a:lvl4pPr>
            <a:lvl5pPr marL="2057400" indent="-228600">
              <a:defRPr>
                <a:solidFill>
                  <a:schemeClr val="tx1"/>
                </a:solidFill>
                <a:latin typeface="Helvetica" pitchFamily="34" charset="0"/>
                <a:ea typeface="ＭＳ Ｐゴシック" pitchFamily="-48" charset="-128"/>
              </a:defRPr>
            </a:lvl5pPr>
            <a:lvl6pPr marL="2514600" indent="-228600" eaLnBrk="0" fontAlgn="base" hangingPunct="0">
              <a:spcBef>
                <a:spcPct val="0"/>
              </a:spcBef>
              <a:spcAft>
                <a:spcPct val="0"/>
              </a:spcAft>
              <a:defRPr>
                <a:solidFill>
                  <a:schemeClr val="tx1"/>
                </a:solidFill>
                <a:latin typeface="Helvetica" pitchFamily="34" charset="0"/>
                <a:ea typeface="ＭＳ Ｐゴシック" pitchFamily="-48" charset="-128"/>
              </a:defRPr>
            </a:lvl6pPr>
            <a:lvl7pPr marL="2971800" indent="-228600" eaLnBrk="0" fontAlgn="base" hangingPunct="0">
              <a:spcBef>
                <a:spcPct val="0"/>
              </a:spcBef>
              <a:spcAft>
                <a:spcPct val="0"/>
              </a:spcAft>
              <a:defRPr>
                <a:solidFill>
                  <a:schemeClr val="tx1"/>
                </a:solidFill>
                <a:latin typeface="Helvetica" pitchFamily="34" charset="0"/>
                <a:ea typeface="ＭＳ Ｐゴシック" pitchFamily="-48" charset="-128"/>
              </a:defRPr>
            </a:lvl7pPr>
            <a:lvl8pPr marL="3429000" indent="-228600" eaLnBrk="0" fontAlgn="base" hangingPunct="0">
              <a:spcBef>
                <a:spcPct val="0"/>
              </a:spcBef>
              <a:spcAft>
                <a:spcPct val="0"/>
              </a:spcAft>
              <a:defRPr>
                <a:solidFill>
                  <a:schemeClr val="tx1"/>
                </a:solidFill>
                <a:latin typeface="Helvetica" pitchFamily="34" charset="0"/>
                <a:ea typeface="ＭＳ Ｐゴシック" pitchFamily="-48" charset="-128"/>
              </a:defRPr>
            </a:lvl8pPr>
            <a:lvl9pPr marL="3886200" indent="-228600" eaLnBrk="0" fontAlgn="base" hangingPunct="0">
              <a:spcBef>
                <a:spcPct val="0"/>
              </a:spcBef>
              <a:spcAft>
                <a:spcPct val="0"/>
              </a:spcAft>
              <a:defRPr>
                <a:solidFill>
                  <a:schemeClr val="tx1"/>
                </a:solidFill>
                <a:latin typeface="Helvetica" pitchFamily="34" charset="0"/>
                <a:ea typeface="ＭＳ Ｐゴシック" pitchFamily="-48" charset="-128"/>
              </a:defRPr>
            </a:lvl9pPr>
          </a:lstStyle>
          <a:p>
            <a:pPr algn="ctr">
              <a:spcBef>
                <a:spcPct val="50000"/>
              </a:spcBef>
              <a:defRPr/>
            </a:pPr>
            <a:r>
              <a:rPr lang="en-US" altLang="en-US" sz="2400" dirty="0">
                <a:effectLst>
                  <a:outerShdw blurRad="38100" dist="38100" dir="2700000" algn="tl">
                    <a:srgbClr val="000000">
                      <a:alpha val="43137"/>
                    </a:srgbClr>
                  </a:outerShdw>
                </a:effectLst>
              </a:rPr>
              <a:t>Tuskegee Syphilis Study 1932-1972</a:t>
            </a:r>
          </a:p>
          <a:p>
            <a:pPr algn="ctr">
              <a:spcBef>
                <a:spcPct val="50000"/>
              </a:spcBef>
              <a:defRPr/>
            </a:pPr>
            <a:endParaRPr lang="en-US" altLang="en-US" sz="2000" dirty="0"/>
          </a:p>
          <a:p>
            <a:pPr algn="ctr">
              <a:defRPr/>
            </a:pPr>
            <a:r>
              <a:rPr lang="en-US" altLang="en-US" sz="2000" dirty="0"/>
              <a:t>Syphilis Inoculation Study</a:t>
            </a:r>
          </a:p>
          <a:p>
            <a:pPr algn="ctr">
              <a:defRPr/>
            </a:pPr>
            <a:r>
              <a:rPr lang="en-US" altLang="en-US" sz="2000" dirty="0"/>
              <a:t>Guatemala</a:t>
            </a:r>
          </a:p>
          <a:p>
            <a:pPr algn="ctr">
              <a:defRPr/>
            </a:pPr>
            <a:r>
              <a:rPr lang="en-US" altLang="en-US" sz="2000" dirty="0"/>
              <a:t>1946-1948 </a:t>
            </a:r>
          </a:p>
          <a:p>
            <a:pPr algn="ctr">
              <a:spcBef>
                <a:spcPct val="50000"/>
              </a:spcBef>
              <a:defRPr/>
            </a:pPr>
            <a:r>
              <a:rPr lang="en-US" altLang="en-US" sz="2400" dirty="0">
                <a:effectLst>
                  <a:outerShdw blurRad="38100" dist="38100" dir="2700000" algn="tl">
                    <a:srgbClr val="000000">
                      <a:alpha val="43137"/>
                    </a:srgbClr>
                  </a:outerShdw>
                </a:effectLst>
              </a:rPr>
              <a:t>1974: Congress passes National Research Act</a:t>
            </a:r>
            <a:r>
              <a:rPr lang="en-US" altLang="en-US" sz="3200" b="1" dirty="0">
                <a:effectLst>
                  <a:outerShdw blurRad="38100" dist="38100" dir="2700000" algn="tl">
                    <a:srgbClr val="000000">
                      <a:alpha val="43137"/>
                    </a:srgbClr>
                  </a:outerShdw>
                </a:effectLst>
                <a:latin typeface="Times" pitchFamily="84" charset="0"/>
              </a:rPr>
              <a:t> </a:t>
            </a:r>
          </a:p>
        </p:txBody>
      </p:sp>
      <p:pic>
        <p:nvPicPr>
          <p:cNvPr id="37902" name="Picture 16" descr="\\myfiles.dartmouth.edu\Lord\d1039q4\My Pictures\Tuskegee pictur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143000"/>
            <a:ext cx="384810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3" name="Picture 17" descr="C:\Documents and Settings\Lorri_E_Wettemann\Desktop\tusk.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0825" y="3397250"/>
            <a:ext cx="320675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
          <p:cNvSpPr txBox="1">
            <a:spLocks noChangeArrowheads="1"/>
          </p:cNvSpPr>
          <p:nvPr/>
        </p:nvSpPr>
        <p:spPr bwMode="auto">
          <a:xfrm>
            <a:off x="635358" y="4802168"/>
            <a:ext cx="3962400" cy="1015663"/>
          </a:xfrm>
          <a:prstGeom prst="rect">
            <a:avLst/>
          </a:prstGeom>
          <a:solidFill>
            <a:schemeClr val="accent1">
              <a:lumMod val="60000"/>
              <a:lumOff val="40000"/>
            </a:schemeClr>
          </a:solidFill>
          <a:ln>
            <a:noFill/>
          </a:ln>
        </p:spPr>
        <p:txBody>
          <a:bodyPr>
            <a:spAutoFit/>
          </a:bodyPr>
          <a:lstStyle>
            <a:lvl1pPr>
              <a:defRPr>
                <a:solidFill>
                  <a:schemeClr val="tx1"/>
                </a:solidFill>
                <a:latin typeface="Helvetica" pitchFamily="34" charset="0"/>
                <a:ea typeface="ＭＳ Ｐゴシック" pitchFamily="-48" charset="-128"/>
              </a:defRPr>
            </a:lvl1pPr>
            <a:lvl2pPr marL="742950" indent="-285750">
              <a:defRPr>
                <a:solidFill>
                  <a:schemeClr val="tx1"/>
                </a:solidFill>
                <a:latin typeface="Helvetica" pitchFamily="34" charset="0"/>
                <a:ea typeface="ＭＳ Ｐゴシック" pitchFamily="-48" charset="-128"/>
              </a:defRPr>
            </a:lvl2pPr>
            <a:lvl3pPr marL="1143000" indent="-228600">
              <a:defRPr>
                <a:solidFill>
                  <a:schemeClr val="tx1"/>
                </a:solidFill>
                <a:latin typeface="Helvetica" pitchFamily="34" charset="0"/>
                <a:ea typeface="ＭＳ Ｐゴシック" pitchFamily="-48" charset="-128"/>
              </a:defRPr>
            </a:lvl3pPr>
            <a:lvl4pPr marL="1600200" indent="-228600">
              <a:defRPr>
                <a:solidFill>
                  <a:schemeClr val="tx1"/>
                </a:solidFill>
                <a:latin typeface="Helvetica" pitchFamily="34" charset="0"/>
                <a:ea typeface="ＭＳ Ｐゴシック" pitchFamily="-48" charset="-128"/>
              </a:defRPr>
            </a:lvl4pPr>
            <a:lvl5pPr marL="2057400" indent="-228600">
              <a:defRPr>
                <a:solidFill>
                  <a:schemeClr val="tx1"/>
                </a:solidFill>
                <a:latin typeface="Helvetica" pitchFamily="34" charset="0"/>
                <a:ea typeface="ＭＳ Ｐゴシック" pitchFamily="-48" charset="-128"/>
              </a:defRPr>
            </a:lvl5pPr>
            <a:lvl6pPr marL="2514600" indent="-228600" eaLnBrk="0" fontAlgn="base" hangingPunct="0">
              <a:spcBef>
                <a:spcPct val="0"/>
              </a:spcBef>
              <a:spcAft>
                <a:spcPct val="0"/>
              </a:spcAft>
              <a:defRPr>
                <a:solidFill>
                  <a:schemeClr val="tx1"/>
                </a:solidFill>
                <a:latin typeface="Helvetica" pitchFamily="34" charset="0"/>
                <a:ea typeface="ＭＳ Ｐゴシック" pitchFamily="-48" charset="-128"/>
              </a:defRPr>
            </a:lvl6pPr>
            <a:lvl7pPr marL="2971800" indent="-228600" eaLnBrk="0" fontAlgn="base" hangingPunct="0">
              <a:spcBef>
                <a:spcPct val="0"/>
              </a:spcBef>
              <a:spcAft>
                <a:spcPct val="0"/>
              </a:spcAft>
              <a:defRPr>
                <a:solidFill>
                  <a:schemeClr val="tx1"/>
                </a:solidFill>
                <a:latin typeface="Helvetica" pitchFamily="34" charset="0"/>
                <a:ea typeface="ＭＳ Ｐゴシック" pitchFamily="-48" charset="-128"/>
              </a:defRPr>
            </a:lvl7pPr>
            <a:lvl8pPr marL="3429000" indent="-228600" eaLnBrk="0" fontAlgn="base" hangingPunct="0">
              <a:spcBef>
                <a:spcPct val="0"/>
              </a:spcBef>
              <a:spcAft>
                <a:spcPct val="0"/>
              </a:spcAft>
              <a:defRPr>
                <a:solidFill>
                  <a:schemeClr val="tx1"/>
                </a:solidFill>
                <a:latin typeface="Helvetica" pitchFamily="34" charset="0"/>
                <a:ea typeface="ＭＳ Ｐゴシック" pitchFamily="-48" charset="-128"/>
              </a:defRPr>
            </a:lvl8pPr>
            <a:lvl9pPr marL="3886200" indent="-228600" eaLnBrk="0" fontAlgn="base" hangingPunct="0">
              <a:spcBef>
                <a:spcPct val="0"/>
              </a:spcBef>
              <a:spcAft>
                <a:spcPct val="0"/>
              </a:spcAft>
              <a:defRPr>
                <a:solidFill>
                  <a:schemeClr val="tx1"/>
                </a:solidFill>
                <a:latin typeface="Helvetica" pitchFamily="34" charset="0"/>
                <a:ea typeface="ＭＳ Ｐゴシック" pitchFamily="-48" charset="-128"/>
              </a:defRPr>
            </a:lvl9pPr>
          </a:lstStyle>
          <a:p>
            <a:pPr algn="ctr">
              <a:spcBef>
                <a:spcPct val="50000"/>
              </a:spcBef>
              <a:defRPr/>
            </a:pPr>
            <a:r>
              <a:rPr lang="en-US" altLang="en-US" sz="2400" dirty="0">
                <a:effectLst>
                  <a:outerShdw blurRad="38100" dist="38100" dir="2700000" algn="tl">
                    <a:srgbClr val="000000">
                      <a:alpha val="43137"/>
                    </a:srgbClr>
                  </a:outerShdw>
                </a:effectLst>
              </a:rPr>
              <a:t>1974: Congress passes</a:t>
            </a:r>
          </a:p>
          <a:p>
            <a:pPr algn="ctr">
              <a:spcBef>
                <a:spcPct val="50000"/>
              </a:spcBef>
              <a:defRPr/>
            </a:pPr>
            <a:r>
              <a:rPr lang="en-US" altLang="en-US" sz="2400" b="1" dirty="0">
                <a:effectLst>
                  <a:outerShdw blurRad="38100" dist="38100" dir="2700000" algn="tl">
                    <a:srgbClr val="000000">
                      <a:alpha val="43137"/>
                    </a:srgbClr>
                  </a:outerShdw>
                </a:effectLst>
                <a:latin typeface="Times" pitchFamily="84" charset="0"/>
              </a:rPr>
              <a:t>National Research Act</a:t>
            </a:r>
            <a:endParaRPr lang="en-US" altLang="en-US" sz="3200" b="1" dirty="0">
              <a:effectLst>
                <a:outerShdw blurRad="38100" dist="38100" dir="2700000" algn="tl">
                  <a:srgbClr val="000000">
                    <a:alpha val="43137"/>
                  </a:srgbClr>
                </a:outerShdw>
              </a:effectLst>
              <a:latin typeface="Times" pitchFamily="84" charset="0"/>
            </a:endParaRPr>
          </a:p>
        </p:txBody>
      </p:sp>
      <p:pic>
        <p:nvPicPr>
          <p:cNvPr id="2" name="Slide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2">
            <a:extLst>
              <a:ext uri="{FF2B5EF4-FFF2-40B4-BE49-F238E27FC236}">
                <a16:creationId xmlns:a16="http://schemas.microsoft.com/office/drawing/2014/main" id="{36B37B76-7C94-4A1B-B78C-0DA1D3718EB5}"/>
              </a:ext>
            </a:extLst>
          </p:cNvPr>
          <p:cNvSpPr>
            <a:spLocks noGrp="1"/>
          </p:cNvSpPr>
          <p:nvPr>
            <p:ph type="sldNum" sz="quarter" idx="11"/>
          </p:nvPr>
        </p:nvSpPr>
        <p:spPr bwMode="auto">
          <a:xfrm rot="16200000">
            <a:off x="-1198563" y="4821238"/>
            <a:ext cx="2625725"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2"/>
                </a:solidFill>
                <a:latin typeface="Calibri" panose="020F050202020403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defRPr>
            </a:lvl2pPr>
            <a:lvl3pPr marL="1143000" indent="-228600">
              <a:spcBef>
                <a:spcPct val="20000"/>
              </a:spcBef>
              <a:buFont typeface="Calibri" panose="020F0502020204030204" pitchFamily="34" charset="0"/>
              <a:buChar char="+"/>
              <a:defRPr>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fld id="{B7B15BBA-2EEA-47FA-9802-BCEDC8E3DB82}" type="slidenum">
              <a:rPr lang="en-US" altLang="en-US" sz="1200" smtClean="0">
                <a:solidFill>
                  <a:srgbClr val="FFFFFF"/>
                </a:solidFill>
                <a:latin typeface="Helvetica" panose="020B0604020202020204" pitchFamily="34" charset="0"/>
              </a:rPr>
              <a:pPr>
                <a:spcBef>
                  <a:spcPct val="0"/>
                </a:spcBef>
                <a:buFontTx/>
                <a:buNone/>
              </a:pPr>
              <a:t>11</a:t>
            </a:fld>
            <a:endParaRPr lang="en-US" altLang="en-US" sz="1200">
              <a:solidFill>
                <a:srgbClr val="FFFFFF"/>
              </a:solidFill>
              <a:latin typeface="Helvetica" panose="020B0604020202020204" pitchFamily="34" charset="0"/>
            </a:endParaRPr>
          </a:p>
        </p:txBody>
      </p:sp>
      <p:pic>
        <p:nvPicPr>
          <p:cNvPr id="28675" name="Picture 2">
            <a:extLst>
              <a:ext uri="{FF2B5EF4-FFF2-40B4-BE49-F238E27FC236}">
                <a16:creationId xmlns:a16="http://schemas.microsoft.com/office/drawing/2014/main" id="{F27E1C08-7984-4F3B-BBC4-041DB1A79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143000"/>
            <a:ext cx="4505325"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3">
            <a:extLst>
              <a:ext uri="{FF2B5EF4-FFF2-40B4-BE49-F238E27FC236}">
                <a16:creationId xmlns:a16="http://schemas.microsoft.com/office/drawing/2014/main" id="{9C130B65-53BC-482F-A9C0-4B4327688257}"/>
              </a:ext>
            </a:extLst>
          </p:cNvPr>
          <p:cNvSpPr>
            <a:spLocks noChangeArrowheads="1"/>
          </p:cNvSpPr>
          <p:nvPr/>
        </p:nvSpPr>
        <p:spPr bwMode="auto">
          <a:xfrm>
            <a:off x="5267325" y="1371600"/>
            <a:ext cx="3419475"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2"/>
                </a:solidFill>
                <a:latin typeface="Calibri" panose="020F050202020403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defRPr>
            </a:lvl2pPr>
            <a:lvl3pPr marL="1143000" indent="-228600">
              <a:spcBef>
                <a:spcPct val="20000"/>
              </a:spcBef>
              <a:buFont typeface="Calibri" panose="020F0502020204030204" pitchFamily="34" charset="0"/>
              <a:buChar char="+"/>
              <a:defRPr>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r>
              <a:rPr lang="en-US" altLang="en-US" sz="1800" dirty="0">
                <a:solidFill>
                  <a:schemeClr val="tx1"/>
                </a:solidFill>
                <a:latin typeface="Helvetica" panose="020B0604020202020204" pitchFamily="34" charset="0"/>
              </a:rPr>
              <a:t>Special Article: Ethics and Clinical Research</a:t>
            </a:r>
          </a:p>
          <a:p>
            <a:pPr>
              <a:spcBef>
                <a:spcPct val="0"/>
              </a:spcBef>
              <a:buFontTx/>
              <a:buNone/>
            </a:pPr>
            <a:r>
              <a:rPr lang="en-US" altLang="en-US" sz="1800" dirty="0">
                <a:solidFill>
                  <a:schemeClr val="tx1"/>
                </a:solidFill>
                <a:latin typeface="Helvetica" panose="020B0604020202020204" pitchFamily="34" charset="0"/>
              </a:rPr>
              <a:t>Henry K. Beecher, M.D.</a:t>
            </a:r>
          </a:p>
          <a:p>
            <a:pPr>
              <a:spcBef>
                <a:spcPct val="0"/>
              </a:spcBef>
              <a:buFontTx/>
              <a:buNone/>
            </a:pPr>
            <a:r>
              <a:rPr lang="en-US" altLang="en-US" sz="1800" dirty="0">
                <a:solidFill>
                  <a:schemeClr val="tx1"/>
                </a:solidFill>
                <a:latin typeface="Helvetica" panose="020B0604020202020204" pitchFamily="34" charset="0"/>
              </a:rPr>
              <a:t>NEJM, 274(24):367-372, June 16, 1966</a:t>
            </a:r>
          </a:p>
          <a:p>
            <a:pPr>
              <a:spcBef>
                <a:spcPct val="0"/>
              </a:spcBef>
              <a:buFontTx/>
              <a:buNone/>
            </a:pPr>
            <a:endParaRPr lang="en-US" altLang="en-US" sz="1800" i="1" dirty="0">
              <a:solidFill>
                <a:schemeClr val="tx1"/>
              </a:solidFill>
              <a:latin typeface="Helvetica" panose="020B0604020202020204" pitchFamily="34" charset="0"/>
            </a:endParaRPr>
          </a:p>
          <a:p>
            <a:pPr>
              <a:spcBef>
                <a:spcPct val="0"/>
              </a:spcBef>
              <a:buFontTx/>
              <a:buNone/>
            </a:pPr>
            <a:endParaRPr lang="en-US" altLang="en-US" sz="1800" i="1" dirty="0">
              <a:solidFill>
                <a:schemeClr val="tx1"/>
              </a:solidFill>
              <a:latin typeface="Helvetica" panose="020B0604020202020204" pitchFamily="34" charset="0"/>
            </a:endParaRPr>
          </a:p>
          <a:p>
            <a:pPr>
              <a:spcBef>
                <a:spcPct val="0"/>
              </a:spcBef>
              <a:buFontTx/>
              <a:buNone/>
            </a:pPr>
            <a:r>
              <a:rPr lang="ja-JP" altLang="en-US" sz="1800" i="1" dirty="0">
                <a:solidFill>
                  <a:schemeClr val="tx1"/>
                </a:solidFill>
                <a:latin typeface="Helvetica" panose="020B0604020202020204" pitchFamily="34" charset="0"/>
              </a:rPr>
              <a:t>“</a:t>
            </a:r>
            <a:r>
              <a:rPr lang="en-US" altLang="ja-JP" sz="1800" i="1" dirty="0">
                <a:solidFill>
                  <a:schemeClr val="tx1"/>
                </a:solidFill>
                <a:latin typeface="Helvetica" panose="020B0604020202020204" pitchFamily="34" charset="0"/>
              </a:rPr>
              <a:t>…troubling practices</a:t>
            </a:r>
            <a:r>
              <a:rPr lang="ja-JP" altLang="en-US" sz="1800" i="1" dirty="0">
                <a:solidFill>
                  <a:schemeClr val="tx1"/>
                </a:solidFill>
                <a:latin typeface="Helvetica" panose="020B0604020202020204" pitchFamily="34" charset="0"/>
              </a:rPr>
              <a:t>”</a:t>
            </a:r>
            <a:endParaRPr lang="en-US" altLang="ja-JP" sz="1800" i="1" dirty="0">
              <a:solidFill>
                <a:schemeClr val="tx1"/>
              </a:solidFill>
              <a:latin typeface="Helvetica" panose="020B0604020202020204" pitchFamily="34" charset="0"/>
            </a:endParaRPr>
          </a:p>
          <a:p>
            <a:pPr>
              <a:spcBef>
                <a:spcPct val="0"/>
              </a:spcBef>
              <a:buFontTx/>
              <a:buNone/>
            </a:pPr>
            <a:endParaRPr lang="en-US" altLang="en-US" sz="1800" dirty="0">
              <a:solidFill>
                <a:schemeClr val="tx1"/>
              </a:solidFill>
              <a:latin typeface="Helvetica" panose="020B0604020202020204" pitchFamily="34" charset="0"/>
            </a:endParaRPr>
          </a:p>
          <a:p>
            <a:pPr>
              <a:spcBef>
                <a:spcPct val="0"/>
              </a:spcBef>
              <a:buFontTx/>
              <a:buNone/>
            </a:pPr>
            <a:r>
              <a:rPr lang="ja-JP" altLang="en-US" sz="1800" i="1" dirty="0">
                <a:solidFill>
                  <a:schemeClr val="tx1"/>
                </a:solidFill>
                <a:latin typeface="Helvetica" panose="020B0604020202020204" pitchFamily="34" charset="0"/>
              </a:rPr>
              <a:t>“</a:t>
            </a:r>
            <a:r>
              <a:rPr lang="en-US" altLang="ja-JP" sz="1800" i="1" dirty="0">
                <a:solidFill>
                  <a:schemeClr val="tx1"/>
                </a:solidFill>
                <a:latin typeface="Helvetica" panose="020B0604020202020204" pitchFamily="34" charset="0"/>
              </a:rPr>
              <a:t>…experimentation on a patient not for his benefit, but for that, at least in theory, of patients in general</a:t>
            </a:r>
            <a:r>
              <a:rPr lang="ja-JP" altLang="en-US" sz="1800" i="1" dirty="0">
                <a:solidFill>
                  <a:schemeClr val="tx1"/>
                </a:solidFill>
                <a:latin typeface="Helvetica" panose="020B0604020202020204" pitchFamily="34" charset="0"/>
              </a:rPr>
              <a:t>”</a:t>
            </a:r>
            <a:endParaRPr lang="en-US" altLang="en-US" sz="1800" dirty="0">
              <a:solidFill>
                <a:schemeClr val="tx1"/>
              </a:solidFill>
              <a:latin typeface="Helvetica" panose="020B0604020202020204" pitchFamily="34" charset="0"/>
            </a:endParaRPr>
          </a:p>
        </p:txBody>
      </p:sp>
      <p:sp>
        <p:nvSpPr>
          <p:cNvPr id="2" name="TextBox 1">
            <a:extLst>
              <a:ext uri="{FF2B5EF4-FFF2-40B4-BE49-F238E27FC236}">
                <a16:creationId xmlns:a16="http://schemas.microsoft.com/office/drawing/2014/main" id="{327B6F22-BA4E-4DAD-983C-5D60367275EA}"/>
              </a:ext>
            </a:extLst>
          </p:cNvPr>
          <p:cNvSpPr txBox="1"/>
          <p:nvPr/>
        </p:nvSpPr>
        <p:spPr>
          <a:xfrm>
            <a:off x="2971800" y="604838"/>
            <a:ext cx="3200400" cy="461962"/>
          </a:xfrm>
          <a:prstGeom prst="rect">
            <a:avLst/>
          </a:prstGeom>
          <a:solidFill>
            <a:schemeClr val="accent1">
              <a:lumMod val="60000"/>
              <a:lumOff val="40000"/>
            </a:schemeClr>
          </a:solidFill>
        </p:spPr>
        <p:txBody>
          <a:bodyPr>
            <a:spAutoFit/>
          </a:bodyPr>
          <a:lstStyle/>
          <a:p>
            <a:pPr>
              <a:defRPr/>
            </a:pPr>
            <a:r>
              <a:rPr lang="en-US" sz="2400" dirty="0">
                <a:ea typeface="ＭＳ Ｐゴシック" pitchFamily="-48" charset="-128"/>
              </a:rPr>
              <a:t>Growing Concerns…</a:t>
            </a:r>
          </a:p>
        </p:txBody>
      </p:sp>
      <p:pic>
        <p:nvPicPr>
          <p:cNvPr id="3" name="Slide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130420027"/>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3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81000" y="533400"/>
            <a:ext cx="8515350" cy="1143000"/>
          </a:xfrm>
        </p:spPr>
        <p:txBody>
          <a:bodyPr>
            <a:normAutofit/>
          </a:bodyPr>
          <a:lstStyle/>
          <a:p>
            <a:pPr>
              <a:defRPr/>
            </a:pPr>
            <a:r>
              <a:rPr lang="en-US" altLang="en-US" sz="3600" b="1" dirty="0">
                <a:solidFill>
                  <a:schemeClr val="tx1"/>
                </a:solidFill>
                <a:ea typeface="ＭＳ Ｐゴシック" charset="0"/>
              </a:rPr>
              <a:t>Charge to the National Commission</a:t>
            </a:r>
          </a:p>
        </p:txBody>
      </p:sp>
      <p:sp>
        <p:nvSpPr>
          <p:cNvPr id="39939" name="Rectangle 3"/>
          <p:cNvSpPr>
            <a:spLocks noGrp="1" noChangeArrowheads="1"/>
          </p:cNvSpPr>
          <p:nvPr>
            <p:ph sz="quarter" idx="13"/>
          </p:nvPr>
        </p:nvSpPr>
        <p:spPr>
          <a:xfrm>
            <a:off x="57150" y="1905000"/>
            <a:ext cx="8629650" cy="3276600"/>
          </a:xfrm>
        </p:spPr>
        <p:txBody>
          <a:bodyPr>
            <a:normAutofit fontScale="92500" lnSpcReduction="10000"/>
          </a:bodyPr>
          <a:lstStyle/>
          <a:p>
            <a:pPr lvl="1">
              <a:lnSpc>
                <a:spcPct val="80000"/>
              </a:lnSpc>
              <a:spcAft>
                <a:spcPct val="30000"/>
              </a:spcAft>
              <a:buFontTx/>
              <a:buChar char="•"/>
            </a:pPr>
            <a:endParaRPr lang="en-US" altLang="en-US" sz="3200" b="1" dirty="0"/>
          </a:p>
          <a:p>
            <a:pPr lvl="1">
              <a:lnSpc>
                <a:spcPct val="80000"/>
              </a:lnSpc>
              <a:spcAft>
                <a:spcPct val="30000"/>
              </a:spcAft>
              <a:buFontTx/>
              <a:buChar char="•"/>
            </a:pPr>
            <a:r>
              <a:rPr lang="en-US" altLang="en-US" sz="3200" b="1" dirty="0"/>
              <a:t>Identify the basic ethical principles which should underlie the conduct of biomedical and behavioral research involving human subjects</a:t>
            </a:r>
          </a:p>
          <a:p>
            <a:pPr lvl="1">
              <a:lnSpc>
                <a:spcPct val="80000"/>
              </a:lnSpc>
              <a:spcAft>
                <a:spcPct val="30000"/>
              </a:spcAft>
              <a:buFontTx/>
              <a:buChar char="•"/>
            </a:pPr>
            <a:r>
              <a:rPr lang="en-US" altLang="en-US" sz="3200" b="1" dirty="0"/>
              <a:t>Develop guidelines to assure that such research is conducted in accordance with those principles</a:t>
            </a:r>
          </a:p>
        </p:txBody>
      </p:sp>
      <p:sp>
        <p:nvSpPr>
          <p:cNvPr id="39940" name="Text Box 4"/>
          <p:cNvSpPr txBox="1">
            <a:spLocks noChangeArrowheads="1"/>
          </p:cNvSpPr>
          <p:nvPr/>
        </p:nvSpPr>
        <p:spPr bwMode="auto">
          <a:xfrm>
            <a:off x="3784600" y="6156325"/>
            <a:ext cx="482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r>
              <a:rPr lang="en-US" altLang="en-US" sz="2000">
                <a:latin typeface="Arial" panose="020B0604020202020204" pitchFamily="34" charset="0"/>
              </a:rPr>
              <a:t>National Research Act, 1974 (PL 93-348)</a:t>
            </a:r>
          </a:p>
        </p:txBody>
      </p:sp>
      <p:pic>
        <p:nvPicPr>
          <p:cNvPr id="4" name="slide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eaLnBrk="1" hangingPunct="1">
              <a:defRPr/>
            </a:pPr>
            <a:r>
              <a:rPr lang="en-US" sz="4000" dirty="0">
                <a:solidFill>
                  <a:srgbClr val="000000"/>
                </a:solidFill>
                <a:ea typeface="ＭＳ Ｐゴシック" charset="0"/>
              </a:rPr>
              <a:t>National Research Act</a:t>
            </a:r>
          </a:p>
        </p:txBody>
      </p:sp>
      <p:sp>
        <p:nvSpPr>
          <p:cNvPr id="41987" name="Content Placeholder 2"/>
          <p:cNvSpPr>
            <a:spLocks noGrp="1"/>
          </p:cNvSpPr>
          <p:nvPr>
            <p:ph sz="quarter" idx="13"/>
          </p:nvPr>
        </p:nvSpPr>
        <p:spPr>
          <a:xfrm>
            <a:off x="457200" y="1600200"/>
            <a:ext cx="7467600" cy="3810000"/>
          </a:xfrm>
        </p:spPr>
        <p:txBody>
          <a:bodyPr>
            <a:normAutofit lnSpcReduction="10000"/>
          </a:bodyPr>
          <a:lstStyle/>
          <a:p>
            <a:pPr eaLnBrk="1" hangingPunct="1"/>
            <a:r>
              <a:rPr lang="en-US" altLang="en-US"/>
              <a:t>1974</a:t>
            </a:r>
          </a:p>
          <a:p>
            <a:pPr eaLnBrk="1" hangingPunct="1"/>
            <a:endParaRPr lang="en-US" altLang="en-US"/>
          </a:p>
          <a:p>
            <a:pPr eaLnBrk="1" hangingPunct="1"/>
            <a:r>
              <a:rPr lang="en-US" altLang="en-US"/>
              <a:t>Department of Health, Education, and Welfare</a:t>
            </a:r>
          </a:p>
          <a:p>
            <a:pPr eaLnBrk="1" hangingPunct="1"/>
            <a:endParaRPr lang="en-US" altLang="en-US"/>
          </a:p>
          <a:p>
            <a:pPr eaLnBrk="1" hangingPunct="1"/>
            <a:r>
              <a:rPr lang="en-US" altLang="en-US"/>
              <a:t>National Commission for the Protection of Human Subjects of </a:t>
            </a:r>
            <a:r>
              <a:rPr lang="en-US" altLang="en-US" u="sng"/>
              <a:t>Biomedical and Behavioral Research</a:t>
            </a:r>
            <a:r>
              <a:rPr lang="en-US" altLang="en-US"/>
              <a:t>, 1975-1978</a:t>
            </a:r>
          </a:p>
          <a:p>
            <a:pPr lvl="1" eaLnBrk="1" hangingPunct="1"/>
            <a:r>
              <a:rPr lang="en-US" altLang="en-US" sz="2000"/>
              <a:t>125 recommendations in 17 different reports for the conduct of research involving humans</a:t>
            </a:r>
          </a:p>
        </p:txBody>
      </p:sp>
      <p:sp>
        <p:nvSpPr>
          <p:cNvPr id="419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36B59CE2-6B3D-4B6D-9BFE-318221E870C0}" type="slidenum">
              <a:rPr lang="en-US" altLang="en-US" smtClean="0">
                <a:solidFill>
                  <a:srgbClr val="FFFFFF"/>
                </a:solidFill>
              </a:rPr>
              <a:pPr/>
              <a:t>13</a:t>
            </a:fld>
            <a:endParaRPr lang="en-US" altLang="en-US">
              <a:solidFill>
                <a:srgbClr val="FFFFFF"/>
              </a:solidFill>
            </a:endParaRPr>
          </a:p>
        </p:txBody>
      </p:sp>
      <p:sp>
        <p:nvSpPr>
          <p:cNvPr id="41989" name="Rectangle 5"/>
          <p:cNvSpPr>
            <a:spLocks noChangeArrowheads="1"/>
          </p:cNvSpPr>
          <p:nvPr/>
        </p:nvSpPr>
        <p:spPr bwMode="auto">
          <a:xfrm>
            <a:off x="685800" y="3886200"/>
            <a:ext cx="7391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endParaRPr lang="en-US" altLang="en-US"/>
          </a:p>
          <a:p>
            <a:r>
              <a:rPr lang="en-US" altLang="en-US"/>
              <a:t> </a:t>
            </a:r>
            <a:endParaRPr lang="en-US" altLang="en-US" i="1"/>
          </a:p>
        </p:txBody>
      </p:sp>
      <p:pic>
        <p:nvPicPr>
          <p:cNvPr id="3" name="Slide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8414BAFD-322C-4F92-9690-407EBA400568}"/>
              </a:ext>
            </a:extLst>
          </p:cNvPr>
          <p:cNvGraphicFramePr>
            <a:graphicFrameLocks noGrp="1"/>
          </p:cNvGraphicFramePr>
          <p:nvPr>
            <p:ph sz="quarter" idx="4294967295"/>
            <p:extLst>
              <p:ext uri="{D42A27DB-BD31-4B8C-83A1-F6EECF244321}">
                <p14:modId xmlns:p14="http://schemas.microsoft.com/office/powerpoint/2010/main" val="632021989"/>
              </p:ext>
            </p:extLst>
          </p:nvPr>
        </p:nvGraphicFramePr>
        <p:xfrm>
          <a:off x="152400" y="990600"/>
          <a:ext cx="9144000" cy="5638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8915" name="Slide Number Placeholder 3">
            <a:extLst>
              <a:ext uri="{FF2B5EF4-FFF2-40B4-BE49-F238E27FC236}">
                <a16:creationId xmlns:a16="http://schemas.microsoft.com/office/drawing/2014/main" id="{FC4125DB-B233-4077-8700-054CE88E65A7}"/>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2"/>
                </a:solidFill>
                <a:latin typeface="Calibri" panose="020F050202020403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defRPr>
            </a:lvl2pPr>
            <a:lvl3pPr marL="1143000" indent="-228600">
              <a:spcBef>
                <a:spcPct val="20000"/>
              </a:spcBef>
              <a:buFont typeface="Calibri" panose="020F0502020204030204" pitchFamily="34" charset="0"/>
              <a:buChar char="+"/>
              <a:defRPr>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fld id="{75E0F799-B8B3-4F4B-84BC-7760EB4F8B42}" type="slidenum">
              <a:rPr lang="en-US" altLang="en-US" sz="1200" smtClean="0">
                <a:solidFill>
                  <a:srgbClr val="FFFFFF"/>
                </a:solidFill>
                <a:latin typeface="Helvetica" panose="020B0604020202020204" pitchFamily="34" charset="0"/>
              </a:rPr>
              <a:pPr>
                <a:spcBef>
                  <a:spcPct val="0"/>
                </a:spcBef>
                <a:buFontTx/>
                <a:buNone/>
              </a:pPr>
              <a:t>14</a:t>
            </a:fld>
            <a:endParaRPr lang="en-US" altLang="en-US" sz="1200">
              <a:solidFill>
                <a:srgbClr val="FFFFFF"/>
              </a:solidFill>
              <a:latin typeface="Helvetica" panose="020B0604020202020204" pitchFamily="34" charset="0"/>
            </a:endParaRPr>
          </a:p>
        </p:txBody>
      </p:sp>
      <p:sp>
        <p:nvSpPr>
          <p:cNvPr id="3" name="TextBox 2"/>
          <p:cNvSpPr txBox="1"/>
          <p:nvPr/>
        </p:nvSpPr>
        <p:spPr>
          <a:xfrm>
            <a:off x="2019300" y="296862"/>
            <a:ext cx="5410200" cy="523220"/>
          </a:xfrm>
          <a:prstGeom prst="rect">
            <a:avLst/>
          </a:prstGeom>
          <a:noFill/>
        </p:spPr>
        <p:txBody>
          <a:bodyPr wrap="square" rtlCol="0">
            <a:spAutoFit/>
          </a:bodyPr>
          <a:lstStyle/>
          <a:p>
            <a:pPr algn="ctr"/>
            <a:r>
              <a:rPr lang="en-US" sz="2800" b="1" dirty="0"/>
              <a:t>The Belmont Report</a:t>
            </a:r>
          </a:p>
        </p:txBody>
      </p:sp>
      <p:pic>
        <p:nvPicPr>
          <p:cNvPr id="4" name="Slide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59079655"/>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8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8C56FB93-7A97-4DA9-814F-C091957D45A7}" type="slidenum">
              <a:rPr lang="en-US" altLang="en-US" smtClean="0"/>
              <a:pPr/>
              <a:t>15</a:t>
            </a:fld>
            <a:endParaRPr lang="en-US" altLang="en-US"/>
          </a:p>
        </p:txBody>
      </p:sp>
      <p:graphicFrame>
        <p:nvGraphicFramePr>
          <p:cNvPr id="214081" name="Group 65"/>
          <p:cNvGraphicFramePr>
            <a:graphicFrameLocks noGrp="1"/>
          </p:cNvGraphicFramePr>
          <p:nvPr/>
        </p:nvGraphicFramePr>
        <p:xfrm>
          <a:off x="814388" y="177800"/>
          <a:ext cx="7824788" cy="6102350"/>
        </p:xfrm>
        <a:graphic>
          <a:graphicData uri="http://schemas.openxmlformats.org/drawingml/2006/table">
            <a:tbl>
              <a:tblPr/>
              <a:tblGrid>
                <a:gridCol w="935778">
                  <a:extLst>
                    <a:ext uri="{9D8B030D-6E8A-4147-A177-3AD203B41FA5}">
                      <a16:colId xmlns:a16="http://schemas.microsoft.com/office/drawing/2014/main" val="20000"/>
                    </a:ext>
                  </a:extLst>
                </a:gridCol>
                <a:gridCol w="6889010">
                  <a:extLst>
                    <a:ext uri="{9D8B030D-6E8A-4147-A177-3AD203B41FA5}">
                      <a16:colId xmlns:a16="http://schemas.microsoft.com/office/drawing/2014/main" val="20001"/>
                    </a:ext>
                  </a:extLst>
                </a:gridCol>
              </a:tblGrid>
              <a:tr h="80480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2000" b="0" i="0" u="none" strike="noStrike" cap="none" normalizeH="0" baseline="0" dirty="0">
                        <a:ln>
                          <a:noFill/>
                        </a:ln>
                        <a:solidFill>
                          <a:schemeClr val="tx1"/>
                        </a:solidFill>
                        <a:effectLst>
                          <a:outerShdw blurRad="38100" dist="38100" dir="2700000" algn="tl">
                            <a:srgbClr val="000000"/>
                          </a:outerShdw>
                        </a:effectLst>
                        <a:latin typeface="Helvetica"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dirty="0">
                          <a:ln>
                            <a:noFill/>
                          </a:ln>
                          <a:solidFill>
                            <a:schemeClr val="tx1"/>
                          </a:solidFill>
                          <a:effectLst/>
                          <a:latin typeface="Helvetica" pitchFamily="34" charset="0"/>
                        </a:rPr>
                        <a:t>1972</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chemeClr val="tx1"/>
                          </a:solidFill>
                          <a:effectLst/>
                          <a:latin typeface="Helvetica" pitchFamily="34" charset="0"/>
                        </a:rPr>
                        <a:t>U.S. Department of Health, Education, and Welfare </a:t>
                      </a:r>
                      <a:r>
                        <a:rPr kumimoji="0" lang="en-US" sz="1800" b="0" i="0" u="none" strike="noStrike" cap="none" normalizeH="0" baseline="0" dirty="0">
                          <a:ln>
                            <a:noFill/>
                          </a:ln>
                          <a:solidFill>
                            <a:srgbClr val="0B6919"/>
                          </a:solidFill>
                          <a:effectLst/>
                          <a:latin typeface="Helvetica" pitchFamily="34" charset="0"/>
                        </a:rPr>
                        <a:t>guidelines</a:t>
                      </a:r>
                      <a:r>
                        <a:rPr kumimoji="0" lang="en-US" sz="1800" b="0" i="0" u="none" strike="noStrike" cap="none" normalizeH="0" baseline="0" dirty="0">
                          <a:ln>
                            <a:noFill/>
                          </a:ln>
                          <a:solidFill>
                            <a:schemeClr val="tx1"/>
                          </a:solidFill>
                          <a:effectLst/>
                          <a:latin typeface="Helvetica" pitchFamily="34" charset="0"/>
                        </a:rPr>
                        <a:t> for its programs</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0480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2000" b="0" i="0" u="none" strike="noStrike" cap="none" normalizeH="0" baseline="0">
                        <a:ln>
                          <a:noFill/>
                        </a:ln>
                        <a:solidFill>
                          <a:schemeClr val="tx1"/>
                        </a:solidFill>
                        <a:effectLst>
                          <a:outerShdw blurRad="38100" dist="38100" dir="2700000" algn="tl">
                            <a:srgbClr val="000000"/>
                          </a:outerShdw>
                        </a:effectLst>
                        <a:latin typeface="Helvetica"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latin typeface="Helvetica" pitchFamily="34" charset="0"/>
                        </a:rPr>
                        <a:t>1974</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a:ln>
                            <a:noFill/>
                          </a:ln>
                          <a:solidFill>
                            <a:schemeClr val="tx1"/>
                          </a:solidFill>
                          <a:effectLst/>
                          <a:latin typeface="Helvetica" pitchFamily="34" charset="0"/>
                        </a:rPr>
                        <a:t>U.S. Department of Health, Education, and Welfare regulations, </a:t>
                      </a:r>
                      <a:r>
                        <a:rPr kumimoji="0" lang="en-US" sz="1800" b="0" i="0" u="none" strike="noStrike" cap="none" normalizeH="0" baseline="0">
                          <a:ln>
                            <a:noFill/>
                          </a:ln>
                          <a:solidFill>
                            <a:srgbClr val="0B6919"/>
                          </a:solidFill>
                          <a:effectLst/>
                          <a:latin typeface="Helvetica" pitchFamily="34" charset="0"/>
                        </a:rPr>
                        <a:t>45 Code of Federal Regulations, Part 46, Subpart A</a:t>
                      </a:r>
                      <a:endParaRPr kumimoji="0" lang="en-US" sz="1800" b="0" i="0" u="none" strike="noStrike" cap="none" normalizeH="0" baseline="0">
                        <a:ln>
                          <a:noFill/>
                        </a:ln>
                        <a:solidFill>
                          <a:srgbClr val="0B6919"/>
                        </a:solidFill>
                        <a:effectLst>
                          <a:outerShdw blurRad="38100" dist="38100" dir="2700000" algn="tl">
                            <a:srgbClr val="000000"/>
                          </a:outerShdw>
                        </a:effectLst>
                        <a:latin typeface="Helvetica" pitchFamily="34"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576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2000" b="0" i="0" u="none" strike="noStrike" cap="none" normalizeH="0" baseline="0">
                        <a:ln>
                          <a:noFill/>
                        </a:ln>
                        <a:solidFill>
                          <a:schemeClr val="tx1"/>
                        </a:solidFill>
                        <a:effectLst/>
                        <a:latin typeface="Helvetica"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latin typeface="Helvetica" pitchFamily="34" charset="0"/>
                        </a:rPr>
                        <a:t>1975</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a:ln>
                            <a:noFill/>
                          </a:ln>
                          <a:solidFill>
                            <a:schemeClr val="tx1"/>
                          </a:solidFill>
                          <a:effectLst/>
                          <a:latin typeface="Helvetica" pitchFamily="34" charset="0"/>
                        </a:rPr>
                        <a:t>U.S. Department of Health and Human Services (DHHS) regulations, </a:t>
                      </a:r>
                      <a:r>
                        <a:rPr kumimoji="0" lang="en-US" sz="1800" b="0" i="0" u="none" strike="noStrike" cap="none" normalizeH="0" baseline="0">
                          <a:ln>
                            <a:noFill/>
                          </a:ln>
                          <a:solidFill>
                            <a:srgbClr val="0B6919"/>
                          </a:solidFill>
                          <a:effectLst/>
                          <a:latin typeface="Helvetica" pitchFamily="34" charset="0"/>
                        </a:rPr>
                        <a:t>45 Code of Federal Regulations, Part 46, Subparts B,C,D</a:t>
                      </a:r>
                      <a:r>
                        <a:rPr kumimoji="0" lang="en-US" sz="1800" b="0" i="0" u="none" strike="noStrike" cap="none" normalizeH="0" baseline="0">
                          <a:ln>
                            <a:noFill/>
                          </a:ln>
                          <a:solidFill>
                            <a:schemeClr val="hlink"/>
                          </a:solidFill>
                          <a:effectLst/>
                          <a:latin typeface="Helvetica" pitchFamily="34" charset="0"/>
                        </a:rPr>
                        <a:t> </a:t>
                      </a:r>
                      <a:r>
                        <a:rPr kumimoji="0" lang="en-US" sz="1800" b="0" i="0" u="none" strike="noStrike" cap="none" normalizeH="0" baseline="0">
                          <a:ln>
                            <a:noFill/>
                          </a:ln>
                          <a:solidFill>
                            <a:schemeClr val="tx1"/>
                          </a:solidFill>
                          <a:effectLst/>
                          <a:latin typeface="Helvetica" pitchFamily="34" charset="0"/>
                        </a:rPr>
                        <a:t>(revised in 1981 in concert with FDA regulations)</a:t>
                      </a:r>
                      <a:endParaRPr kumimoji="0" lang="en-US" sz="1800" b="0" i="0" u="none" strike="noStrike" cap="none" normalizeH="0" baseline="0">
                        <a:ln>
                          <a:noFill/>
                        </a:ln>
                        <a:solidFill>
                          <a:schemeClr val="tx1"/>
                        </a:solidFill>
                        <a:effectLst>
                          <a:outerShdw blurRad="38100" dist="38100" dir="2700000" algn="tl">
                            <a:srgbClr val="000000"/>
                          </a:outerShdw>
                        </a:effectLst>
                        <a:latin typeface="Helvetica" pitchFamily="34"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6576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2000" b="0" i="0" u="none" strike="noStrike" cap="none" normalizeH="0" baseline="0">
                        <a:ln>
                          <a:noFill/>
                        </a:ln>
                        <a:solidFill>
                          <a:schemeClr val="tx1"/>
                        </a:solidFill>
                        <a:effectLst/>
                        <a:latin typeface="Helvetica"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latin typeface="Helvetica" pitchFamily="34" charset="0"/>
                        </a:rPr>
                        <a:t>1985</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rgbClr val="0B6919"/>
                          </a:solidFill>
                          <a:effectLst/>
                          <a:latin typeface="Helvetica" pitchFamily="34" charset="0"/>
                        </a:rPr>
                        <a:t>Public Law 99-158</a:t>
                      </a:r>
                      <a:r>
                        <a:rPr kumimoji="0" lang="en-US" sz="1800" b="0" i="0" u="none" strike="noStrike" cap="none" normalizeH="0" baseline="0" dirty="0">
                          <a:ln>
                            <a:noFill/>
                          </a:ln>
                          <a:solidFill>
                            <a:schemeClr val="tx1"/>
                          </a:solidFill>
                          <a:effectLst/>
                          <a:latin typeface="Helvetica" pitchFamily="34" charset="0"/>
                        </a:rPr>
                        <a:t> establishes institutional review to protect the rights of human subjects in federally funded biomedical and behavioral research</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28059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dirty="0">
                          <a:ln>
                            <a:noFill/>
                          </a:ln>
                          <a:solidFill>
                            <a:schemeClr val="tx1"/>
                          </a:solidFill>
                          <a:effectLst/>
                          <a:latin typeface="Helvetica" pitchFamily="34" charset="0"/>
                        </a:rPr>
                        <a:t>1991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rgbClr val="0B6919"/>
                          </a:solidFill>
                          <a:effectLst/>
                          <a:latin typeface="Helvetica" pitchFamily="34" charset="0"/>
                        </a:rPr>
                        <a:t>Common Rule</a:t>
                      </a:r>
                      <a:r>
                        <a:rPr kumimoji="0" lang="en-US" sz="1800" b="0" i="0" u="none" strike="noStrike" cap="none" normalizeH="0" baseline="0" dirty="0">
                          <a:ln>
                            <a:noFill/>
                          </a:ln>
                          <a:solidFill>
                            <a:schemeClr val="tx1"/>
                          </a:solidFill>
                          <a:effectLst/>
                          <a:latin typeface="Helvetica" pitchFamily="34" charset="0"/>
                        </a:rPr>
                        <a:t>: 17 Federal agencies adopt same regulations for their programs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chemeClr val="tx1"/>
                          </a:solidFill>
                          <a:effectLst/>
                          <a:latin typeface="Helvetica" pitchFamily="34" charset="0"/>
                        </a:rPr>
                        <a:t>FDA food and drug regulations</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28059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dirty="0">
                          <a:ln>
                            <a:noFill/>
                          </a:ln>
                          <a:solidFill>
                            <a:schemeClr val="tx1"/>
                          </a:solidFill>
                          <a:effectLst/>
                          <a:latin typeface="Helvetica" pitchFamily="34" charset="0"/>
                        </a:rPr>
                        <a:t>2018</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chemeClr val="tx1"/>
                          </a:solidFill>
                          <a:effectLst/>
                          <a:latin typeface="Helvetica" pitchFamily="34" charset="0"/>
                        </a:rPr>
                        <a:t>2018 Requirements, “</a:t>
                      </a:r>
                      <a:r>
                        <a:rPr kumimoji="0" lang="en-US" sz="1800" b="0" i="1" u="none" strike="noStrike" cap="none" normalizeH="0" baseline="0" dirty="0">
                          <a:ln>
                            <a:noFill/>
                          </a:ln>
                          <a:solidFill>
                            <a:schemeClr val="accent1">
                              <a:lumMod val="50000"/>
                            </a:schemeClr>
                          </a:solidFill>
                          <a:effectLst/>
                          <a:latin typeface="Helvetica" pitchFamily="34" charset="0"/>
                        </a:rPr>
                        <a:t>The New Rule</a:t>
                      </a:r>
                      <a:r>
                        <a:rPr kumimoji="0" lang="en-US" sz="1800" b="0" i="0" u="none" strike="noStrike" cap="none" normalizeH="0" baseline="0" dirty="0">
                          <a:ln>
                            <a:noFill/>
                          </a:ln>
                          <a:solidFill>
                            <a:schemeClr val="tx1"/>
                          </a:solidFill>
                          <a:effectLst/>
                          <a:latin typeface="Helvetica" pitchFamily="34" charset="0"/>
                        </a:rPr>
                        <a:t>”</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chemeClr val="tx1"/>
                          </a:solidFill>
                          <a:effectLst/>
                          <a:latin typeface="Helvetica" pitchFamily="34" charset="0"/>
                        </a:rPr>
                        <a:t>Revised January 19, 2017 and amended on January 22, 2108 and June 19, 2018.</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2" name="Slide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858754401"/>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International Ethics Oversite</a:t>
            </a:r>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1849313975"/>
              </p:ext>
            </p:extLst>
          </p:nvPr>
        </p:nvGraphicFramePr>
        <p:xfrm>
          <a:off x="735806" y="1725842"/>
          <a:ext cx="7672388" cy="3707964"/>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gridCol w="1576388">
                  <a:extLst>
                    <a:ext uri="{9D8B030D-6E8A-4147-A177-3AD203B41FA5}">
                      <a16:colId xmlns:a16="http://schemas.microsoft.com/office/drawing/2014/main" val="20001"/>
                    </a:ext>
                  </a:extLst>
                </a:gridCol>
              </a:tblGrid>
              <a:tr h="0">
                <a:tc>
                  <a:txBody>
                    <a:bodyPr/>
                    <a:lstStyle/>
                    <a:p>
                      <a:endParaRPr lang="en-US" dirty="0"/>
                    </a:p>
                  </a:txBody>
                  <a:tcPr/>
                </a:tc>
                <a:tc>
                  <a:txBody>
                    <a:bodyPr/>
                    <a:lstStyle/>
                    <a:p>
                      <a:r>
                        <a:rPr kumimoji="0" lang="en-US" b="0" i="0" kern="1200" dirty="0">
                          <a:solidFill>
                            <a:schemeClr val="dk1"/>
                          </a:solidFill>
                          <a:effectLst/>
                          <a:latin typeface="+mn-lt"/>
                          <a:ea typeface="+mn-ea"/>
                          <a:cs typeface="+mn-cs"/>
                        </a:rPr>
                        <a:t> established </a:t>
                      </a:r>
                      <a:endParaRPr lang="en-US" dirty="0"/>
                    </a:p>
                  </a:txBody>
                  <a:tcPr/>
                </a:tc>
                <a:extLst>
                  <a:ext uri="{0D108BD9-81ED-4DB2-BD59-A6C34878D82A}">
                    <a16:rowId xmlns:a16="http://schemas.microsoft.com/office/drawing/2014/main" val="10000"/>
                  </a:ext>
                </a:extLst>
              </a:tr>
              <a:tr h="376978">
                <a:tc>
                  <a:txBody>
                    <a:bodyPr/>
                    <a:lstStyle/>
                    <a:p>
                      <a:r>
                        <a:rPr kumimoji="0" lang="en-US" b="0" i="0" kern="1200" dirty="0">
                          <a:solidFill>
                            <a:schemeClr val="dk1"/>
                          </a:solidFill>
                          <a:effectLst/>
                          <a:latin typeface="+mn-lt"/>
                          <a:ea typeface="+mn-ea"/>
                          <a:cs typeface="+mn-cs"/>
                        </a:rPr>
                        <a:t>Nuremberg Code</a:t>
                      </a:r>
                      <a:endParaRPr lang="en-US" dirty="0"/>
                    </a:p>
                  </a:txBody>
                  <a:tcPr/>
                </a:tc>
                <a:tc>
                  <a:txBody>
                    <a:bodyPr/>
                    <a:lstStyle/>
                    <a:p>
                      <a:r>
                        <a:rPr kumimoji="0" lang="en-US" b="0" i="0" kern="1200" dirty="0">
                          <a:solidFill>
                            <a:schemeClr val="dk1"/>
                          </a:solidFill>
                          <a:effectLst/>
                          <a:latin typeface="+mn-lt"/>
                          <a:ea typeface="+mn-ea"/>
                          <a:cs typeface="+mn-cs"/>
                        </a:rPr>
                        <a:t>1948</a:t>
                      </a:r>
                      <a:endParaRPr lang="en-US" dirty="0"/>
                    </a:p>
                  </a:txBody>
                  <a:tcPr/>
                </a:tc>
                <a:extLst>
                  <a:ext uri="{0D108BD9-81ED-4DB2-BD59-A6C34878D82A}">
                    <a16:rowId xmlns:a16="http://schemas.microsoft.com/office/drawing/2014/main" val="10001"/>
                  </a:ext>
                </a:extLst>
              </a:tr>
              <a:tr h="465243">
                <a:tc>
                  <a:txBody>
                    <a:bodyPr/>
                    <a:lstStyle/>
                    <a:p>
                      <a:r>
                        <a:rPr kumimoji="0" lang="en-US" b="0" i="0" kern="1200" dirty="0">
                          <a:solidFill>
                            <a:schemeClr val="dk1"/>
                          </a:solidFill>
                          <a:effectLst/>
                          <a:latin typeface="+mn-lt"/>
                          <a:ea typeface="+mn-ea"/>
                          <a:cs typeface="+mn-cs"/>
                        </a:rPr>
                        <a:t>Declaration of Helsinki.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kern="1200" dirty="0">
                          <a:solidFill>
                            <a:schemeClr val="dk1"/>
                          </a:solidFill>
                          <a:effectLst/>
                          <a:latin typeface="+mn-lt"/>
                          <a:ea typeface="+mn-ea"/>
                          <a:cs typeface="+mn-cs"/>
                        </a:rPr>
                        <a:t>1964</a:t>
                      </a:r>
                      <a:endParaRPr lang="en-US" dirty="0"/>
                    </a:p>
                    <a:p>
                      <a:endParaRPr lang="en-US" dirty="0"/>
                    </a:p>
                  </a:txBody>
                  <a:tcPr/>
                </a:tc>
                <a:extLst>
                  <a:ext uri="{0D108BD9-81ED-4DB2-BD59-A6C34878D82A}">
                    <a16:rowId xmlns:a16="http://schemas.microsoft.com/office/drawing/2014/main" val="10002"/>
                  </a:ext>
                </a:extLst>
              </a:tr>
              <a:tr h="650675">
                <a:tc>
                  <a:txBody>
                    <a:bodyPr/>
                    <a:lstStyle/>
                    <a:p>
                      <a:r>
                        <a:rPr kumimoji="0" lang="en-US" b="0" i="0" kern="1200" dirty="0">
                          <a:solidFill>
                            <a:schemeClr val="dk1"/>
                          </a:solidFill>
                          <a:effectLst/>
                          <a:latin typeface="+mn-lt"/>
                          <a:ea typeface="+mn-ea"/>
                          <a:cs typeface="+mn-cs"/>
                        </a:rPr>
                        <a:t>International Conference on Harmonization (ICH)</a:t>
                      </a:r>
                      <a:endParaRPr lang="en-US" dirty="0"/>
                    </a:p>
                  </a:txBody>
                  <a:tcPr/>
                </a:tc>
                <a:tc>
                  <a:txBody>
                    <a:bodyPr/>
                    <a:lstStyle/>
                    <a:p>
                      <a:r>
                        <a:rPr lang="en-US" dirty="0"/>
                        <a:t>1990</a:t>
                      </a:r>
                    </a:p>
                  </a:txBody>
                  <a:tcPr/>
                </a:tc>
                <a:extLst>
                  <a:ext uri="{0D108BD9-81ED-4DB2-BD59-A6C34878D82A}">
                    <a16:rowId xmlns:a16="http://schemas.microsoft.com/office/drawing/2014/main" val="10003"/>
                  </a:ext>
                </a:extLst>
              </a:tr>
              <a:tr h="1297493">
                <a:tc>
                  <a:txBody>
                    <a:bodyPr/>
                    <a:lstStyle/>
                    <a:p>
                      <a:r>
                        <a:rPr lang="en-US" dirty="0"/>
                        <a:t>Ethical Guidelines from Council for International Organizations of Medical Sciences (CIOMS) in collaboration with the World Health Organization (WHO)</a:t>
                      </a:r>
                    </a:p>
                  </a:txBody>
                  <a:tcPr/>
                </a:tc>
                <a:tc>
                  <a:txBody>
                    <a:bodyPr/>
                    <a:lstStyle/>
                    <a:p>
                      <a:r>
                        <a:rPr lang="en-US" dirty="0"/>
                        <a:t>2002</a:t>
                      </a:r>
                    </a:p>
                  </a:txBody>
                  <a:tcPr/>
                </a:tc>
                <a:extLst>
                  <a:ext uri="{0D108BD9-81ED-4DB2-BD59-A6C34878D82A}">
                    <a16:rowId xmlns:a16="http://schemas.microsoft.com/office/drawing/2014/main" val="10004"/>
                  </a:ext>
                </a:extLst>
              </a:tr>
              <a:tr h="376978">
                <a:tc>
                  <a:txBody>
                    <a:bodyPr/>
                    <a:lstStyle/>
                    <a:p>
                      <a:r>
                        <a:rPr lang="en-US" dirty="0"/>
                        <a:t>European</a:t>
                      </a:r>
                      <a:r>
                        <a:rPr lang="en-US" baseline="0" dirty="0"/>
                        <a:t> Union Ge</a:t>
                      </a:r>
                      <a:r>
                        <a:rPr lang="en-US" dirty="0"/>
                        <a:t>neral Data Protection Regulation (GDPR) </a:t>
                      </a:r>
                    </a:p>
                  </a:txBody>
                  <a:tcPr/>
                </a:tc>
                <a:tc>
                  <a:txBody>
                    <a:bodyPr/>
                    <a:lstStyle/>
                    <a:p>
                      <a:r>
                        <a:rPr lang="en-US" dirty="0"/>
                        <a:t>2018</a:t>
                      </a: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pPr>
              <a:defRPr/>
            </a:pPr>
            <a:fld id="{D3C37C35-436A-45FB-9266-6357FB2B3B9D}" type="slidenum">
              <a:rPr lang="en-US" altLang="en-US" smtClean="0"/>
              <a:pPr>
                <a:defRPr/>
              </a:pPr>
              <a:t>16</a:t>
            </a:fld>
            <a:endParaRPr lang="en-US" altLang="en-US"/>
          </a:p>
        </p:txBody>
      </p:sp>
      <p:sp>
        <p:nvSpPr>
          <p:cNvPr id="7" name="TextBox 6"/>
          <p:cNvSpPr txBox="1"/>
          <p:nvPr/>
        </p:nvSpPr>
        <p:spPr>
          <a:xfrm>
            <a:off x="914400" y="5433806"/>
            <a:ext cx="6781800" cy="954107"/>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Most Countries have their own </a:t>
            </a:r>
          </a:p>
          <a:p>
            <a:pPr algn="ctr"/>
            <a:r>
              <a:rPr lang="en-US" sz="2800" dirty="0">
                <a:latin typeface="Times New Roman" panose="02020603050405020304" pitchFamily="18" charset="0"/>
                <a:cs typeface="Times New Roman" panose="02020603050405020304" pitchFamily="18" charset="0"/>
              </a:rPr>
              <a:t>Ethics Committees and Guidelines</a:t>
            </a:r>
            <a:endParaRPr lang="en-US" sz="2800" dirty="0">
              <a:solidFill>
                <a:srgbClr val="FF0000"/>
              </a:solidFill>
              <a:latin typeface="Times New Roman" panose="02020603050405020304" pitchFamily="18" charset="0"/>
              <a:cs typeface="Times New Roman" panose="02020603050405020304" pitchFamily="18" charset="0"/>
            </a:endParaRPr>
          </a:p>
        </p:txBody>
      </p:sp>
      <p:pic>
        <p:nvPicPr>
          <p:cNvPr id="3" name="Slide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154750175"/>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4">
            <a:extLst>
              <a:ext uri="{FF2B5EF4-FFF2-40B4-BE49-F238E27FC236}">
                <a16:creationId xmlns:a16="http://schemas.microsoft.com/office/drawing/2014/main" id="{435CA1C2-28D7-4711-A4AB-EAA3C02D4789}"/>
              </a:ext>
            </a:extLst>
          </p:cNvPr>
          <p:cNvSpPr>
            <a:spLocks noGrp="1"/>
          </p:cNvSpPr>
          <p:nvPr>
            <p:ph sz="quarter" idx="4294967295"/>
          </p:nvPr>
        </p:nvSpPr>
        <p:spPr>
          <a:xfrm>
            <a:off x="838200" y="1524000"/>
            <a:ext cx="7315200" cy="4572000"/>
          </a:xfrm>
          <a:prstGeom prst="rect">
            <a:avLst/>
          </a:prstGeom>
        </p:spPr>
        <p:txBody>
          <a:bodyPr>
            <a:normAutofit fontScale="92500" lnSpcReduction="20000"/>
          </a:bodyPr>
          <a:lstStyle/>
          <a:p>
            <a:pPr eaLnBrk="1" hangingPunct="1">
              <a:defRPr/>
            </a:pPr>
            <a:endParaRPr lang="en-US" altLang="en-US" dirty="0">
              <a:ea typeface="ＭＳ Ｐゴシック" pitchFamily="-48" charset="-128"/>
            </a:endParaRPr>
          </a:p>
          <a:p>
            <a:pPr eaLnBrk="1" hangingPunct="1">
              <a:defRPr/>
            </a:pPr>
            <a:endParaRPr lang="en-US" altLang="en-US" dirty="0">
              <a:ea typeface="ＭＳ Ｐゴシック" pitchFamily="-48" charset="-128"/>
            </a:endParaRPr>
          </a:p>
          <a:p>
            <a:pPr eaLnBrk="1" hangingPunct="1">
              <a:defRPr/>
            </a:pPr>
            <a:endParaRPr lang="en-US" altLang="en-US" dirty="0">
              <a:ea typeface="ＭＳ Ｐゴシック" pitchFamily="-48" charset="-128"/>
            </a:endParaRPr>
          </a:p>
          <a:p>
            <a:pPr eaLnBrk="1" hangingPunct="1">
              <a:defRPr/>
            </a:pPr>
            <a:r>
              <a:rPr lang="en-US" altLang="en-US" dirty="0">
                <a:ea typeface="ＭＳ Ｐゴシック" pitchFamily="-48" charset="-128"/>
              </a:rPr>
              <a:t>Informed consent of subjects</a:t>
            </a:r>
          </a:p>
          <a:p>
            <a:pPr eaLnBrk="1" hangingPunct="1">
              <a:defRPr/>
            </a:pPr>
            <a:r>
              <a:rPr lang="en-US" altLang="en-US" dirty="0">
                <a:ea typeface="ＭＳ Ｐゴシック" pitchFamily="-48" charset="-128"/>
              </a:rPr>
              <a:t>Ethical review of research by Institutional Review Boards (IRBs)</a:t>
            </a:r>
          </a:p>
          <a:p>
            <a:pPr eaLnBrk="1" hangingPunct="1">
              <a:defRPr/>
            </a:pPr>
            <a:r>
              <a:rPr lang="en-US" altLang="en-US" dirty="0">
                <a:ea typeface="ＭＳ Ｐゴシック" pitchFamily="-48" charset="-128"/>
              </a:rPr>
              <a:t>Institutional assurance of compliance</a:t>
            </a:r>
          </a:p>
          <a:p>
            <a:pPr eaLnBrk="1" hangingPunct="1">
              <a:defRPr/>
            </a:pPr>
            <a:r>
              <a:rPr lang="en-US" altLang="en-US" dirty="0">
                <a:ea typeface="ＭＳ Ｐゴシック" pitchFamily="-48" charset="-128"/>
              </a:rPr>
              <a:t>Code of Ethics- associations &amp; organizations</a:t>
            </a:r>
          </a:p>
          <a:p>
            <a:pPr eaLnBrk="1" hangingPunct="1">
              <a:defRPr/>
            </a:pPr>
            <a:r>
              <a:rPr lang="en-US" altLang="en-US" dirty="0">
                <a:ea typeface="ＭＳ Ｐゴシック" pitchFamily="-48" charset="-128"/>
              </a:rPr>
              <a:t>GINA </a:t>
            </a:r>
            <a:r>
              <a:rPr lang="en-US" altLang="en-US" sz="2000" dirty="0">
                <a:ea typeface="ＭＳ Ｐゴシック" pitchFamily="-48" charset="-128"/>
              </a:rPr>
              <a:t>(Genetic Information Nondiscrimination Act)</a:t>
            </a:r>
          </a:p>
          <a:p>
            <a:pPr eaLnBrk="1" hangingPunct="1">
              <a:defRPr/>
            </a:pPr>
            <a:r>
              <a:rPr lang="en-US" altLang="en-US" dirty="0">
                <a:ea typeface="ＭＳ Ｐゴシック" pitchFamily="-48" charset="-128"/>
              </a:rPr>
              <a:t>State Laws (NH protection mentally ill)</a:t>
            </a:r>
          </a:p>
          <a:p>
            <a:pPr eaLnBrk="1" hangingPunct="1">
              <a:defRPr/>
            </a:pPr>
            <a:r>
              <a:rPr lang="en-US" altLang="en-US" dirty="0">
                <a:ea typeface="ＭＳ Ｐゴシック" pitchFamily="-48" charset="-128"/>
              </a:rPr>
              <a:t>International Protection-GDPR</a:t>
            </a:r>
          </a:p>
          <a:p>
            <a:pPr eaLnBrk="1" hangingPunct="1">
              <a:defRPr/>
            </a:pPr>
            <a:endParaRPr lang="en-US" altLang="en-US" dirty="0">
              <a:ea typeface="ＭＳ Ｐゴシック" pitchFamily="-48" charset="-128"/>
            </a:endParaRPr>
          </a:p>
          <a:p>
            <a:pPr marL="0" indent="0" eaLnBrk="1" hangingPunct="1">
              <a:buNone/>
              <a:defRPr/>
            </a:pPr>
            <a:endParaRPr lang="en-US" altLang="en-US" dirty="0">
              <a:ea typeface="ＭＳ Ｐゴシック" pitchFamily="-48" charset="-128"/>
            </a:endParaRPr>
          </a:p>
        </p:txBody>
      </p:sp>
      <p:sp>
        <p:nvSpPr>
          <p:cNvPr id="43011" name="Slide Number Placeholder 2">
            <a:extLst>
              <a:ext uri="{FF2B5EF4-FFF2-40B4-BE49-F238E27FC236}">
                <a16:creationId xmlns:a16="http://schemas.microsoft.com/office/drawing/2014/main" id="{30141826-5EB7-47BB-9A89-66DD3336841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2"/>
                </a:solidFill>
                <a:latin typeface="Calibri" panose="020F050202020403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defRPr>
            </a:lvl2pPr>
            <a:lvl3pPr marL="1143000" indent="-228600">
              <a:spcBef>
                <a:spcPct val="20000"/>
              </a:spcBef>
              <a:buFont typeface="Calibri" panose="020F0502020204030204" pitchFamily="34" charset="0"/>
              <a:buChar char="+"/>
              <a:defRPr>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fld id="{5A34CBB0-562A-41AF-93A5-D4F4E2B72190}" type="slidenum">
              <a:rPr lang="en-US" altLang="en-US" sz="1200" smtClean="0">
                <a:solidFill>
                  <a:srgbClr val="FFFFFF"/>
                </a:solidFill>
                <a:latin typeface="Helvetica" panose="020B0604020202020204" pitchFamily="34" charset="0"/>
              </a:rPr>
              <a:pPr>
                <a:spcBef>
                  <a:spcPct val="0"/>
                </a:spcBef>
                <a:buFontTx/>
                <a:buNone/>
              </a:pPr>
              <a:t>17</a:t>
            </a:fld>
            <a:endParaRPr lang="en-US" altLang="en-US" sz="1200">
              <a:solidFill>
                <a:srgbClr val="FFFFFF"/>
              </a:solidFill>
              <a:latin typeface="Helvetica" panose="020B0604020202020204" pitchFamily="34" charset="0"/>
            </a:endParaRPr>
          </a:p>
        </p:txBody>
      </p:sp>
      <p:sp>
        <p:nvSpPr>
          <p:cNvPr id="6" name="Title 1">
            <a:extLst>
              <a:ext uri="{FF2B5EF4-FFF2-40B4-BE49-F238E27FC236}">
                <a16:creationId xmlns:a16="http://schemas.microsoft.com/office/drawing/2014/main" id="{FED88455-10D0-4FD0-863F-168A59778EF5}"/>
              </a:ext>
            </a:extLst>
          </p:cNvPr>
          <p:cNvSpPr>
            <a:spLocks noGrp="1"/>
          </p:cNvSpPr>
          <p:nvPr>
            <p:ph type="title"/>
          </p:nvPr>
        </p:nvSpPr>
        <p:spPr>
          <a:xfrm>
            <a:off x="838200" y="306070"/>
            <a:ext cx="7239000" cy="1143000"/>
          </a:xfrm>
        </p:spPr>
        <p:txBody>
          <a:bodyPr>
            <a:normAutofit fontScale="90000"/>
          </a:bodyPr>
          <a:lstStyle/>
          <a:p>
            <a:pPr algn="ctr" eaLnBrk="1" hangingPunct="1">
              <a:defRPr/>
            </a:pPr>
            <a:r>
              <a:rPr lang="en-US" sz="4000" dirty="0">
                <a:solidFill>
                  <a:schemeClr val="tx1"/>
                </a:solidFill>
              </a:rPr>
              <a:t>Human Subjects Protection Regulations &amp; Other</a:t>
            </a:r>
          </a:p>
        </p:txBody>
      </p:sp>
      <p:pic>
        <p:nvPicPr>
          <p:cNvPr id="3" name="Picture 2" descr="A picture containing clothing, person&#10;&#10;Description automatically generated">
            <a:extLst>
              <a:ext uri="{FF2B5EF4-FFF2-40B4-BE49-F238E27FC236}">
                <a16:creationId xmlns:a16="http://schemas.microsoft.com/office/drawing/2014/main" id="{353D1F8C-1484-4973-8FE5-0F227DC3D4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943" y="1295400"/>
            <a:ext cx="2562225" cy="1781175"/>
          </a:xfrm>
          <a:prstGeom prst="rect">
            <a:avLst/>
          </a:prstGeom>
        </p:spPr>
      </p:pic>
      <p:pic>
        <p:nvPicPr>
          <p:cNvPr id="4" name="Slide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898086330"/>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CF6D6A4F-1C0B-45C1-B59A-1750D083A90A}"/>
              </a:ext>
            </a:extLst>
          </p:cNvPr>
          <p:cNvSpPr>
            <a:spLocks noGrp="1"/>
          </p:cNvSpPr>
          <p:nvPr>
            <p:ph type="sldNum" sz="quarter" idx="11"/>
          </p:nvPr>
        </p:nvSpPr>
        <p:spPr bwMode="auto">
          <a:xfrm rot="16200000">
            <a:off x="-1198563" y="4821238"/>
            <a:ext cx="2625725"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2"/>
                </a:solidFill>
                <a:latin typeface="Calibri" panose="020F050202020403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defRPr>
            </a:lvl2pPr>
            <a:lvl3pPr marL="1143000" indent="-228600">
              <a:spcBef>
                <a:spcPct val="20000"/>
              </a:spcBef>
              <a:buFont typeface="Calibri" panose="020F0502020204030204" pitchFamily="34" charset="0"/>
              <a:buChar char="+"/>
              <a:defRPr>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fld id="{5BD550C5-7186-45E1-8DEC-868503CB1506}" type="slidenum">
              <a:rPr lang="en-US" altLang="en-US" sz="1200" smtClean="0">
                <a:solidFill>
                  <a:srgbClr val="FFFFFF"/>
                </a:solidFill>
                <a:latin typeface="Helvetica" panose="020B0604020202020204" pitchFamily="34" charset="0"/>
              </a:rPr>
              <a:pPr>
                <a:spcBef>
                  <a:spcPct val="0"/>
                </a:spcBef>
                <a:buFontTx/>
                <a:buNone/>
              </a:pPr>
              <a:t>18</a:t>
            </a:fld>
            <a:endParaRPr lang="en-US" altLang="en-US" sz="1200">
              <a:solidFill>
                <a:srgbClr val="FFFFFF"/>
              </a:solidFill>
              <a:latin typeface="Helvetica" panose="020B0604020202020204" pitchFamily="34" charset="0"/>
            </a:endParaRPr>
          </a:p>
        </p:txBody>
      </p:sp>
      <p:sp>
        <p:nvSpPr>
          <p:cNvPr id="37891" name="Rectangle 4">
            <a:extLst>
              <a:ext uri="{FF2B5EF4-FFF2-40B4-BE49-F238E27FC236}">
                <a16:creationId xmlns:a16="http://schemas.microsoft.com/office/drawing/2014/main" id="{A86DD408-E1FB-4E1B-8A2F-8B86A7AB1A92}"/>
              </a:ext>
            </a:extLst>
          </p:cNvPr>
          <p:cNvSpPr>
            <a:spLocks noChangeArrowheads="1"/>
          </p:cNvSpPr>
          <p:nvPr/>
        </p:nvSpPr>
        <p:spPr bwMode="auto">
          <a:xfrm>
            <a:off x="1752600" y="717736"/>
            <a:ext cx="5334000" cy="5509200"/>
          </a:xfrm>
          <a:prstGeom prst="rect">
            <a:avLst/>
          </a:prstGeom>
          <a:noFill/>
          <a:ln>
            <a:noFill/>
          </a:ln>
        </p:spPr>
        <p:txBody>
          <a:bodyPr>
            <a:spAutoFit/>
          </a:bodyPr>
          <a:lstStyle>
            <a:lvl1pPr>
              <a:defRPr>
                <a:solidFill>
                  <a:schemeClr val="tx1"/>
                </a:solidFill>
                <a:latin typeface="Helvetica" pitchFamily="34" charset="0"/>
                <a:ea typeface="ＭＳ Ｐゴシック" pitchFamily="-48" charset="-128"/>
              </a:defRPr>
            </a:lvl1pPr>
            <a:lvl2pPr marL="742950" indent="-285750">
              <a:defRPr>
                <a:solidFill>
                  <a:schemeClr val="tx1"/>
                </a:solidFill>
                <a:latin typeface="Helvetica" pitchFamily="34" charset="0"/>
                <a:ea typeface="ＭＳ Ｐゴシック" pitchFamily="-48" charset="-128"/>
              </a:defRPr>
            </a:lvl2pPr>
            <a:lvl3pPr marL="1143000" indent="-228600">
              <a:defRPr>
                <a:solidFill>
                  <a:schemeClr val="tx1"/>
                </a:solidFill>
                <a:latin typeface="Helvetica" pitchFamily="34" charset="0"/>
                <a:ea typeface="ＭＳ Ｐゴシック" pitchFamily="-48" charset="-128"/>
              </a:defRPr>
            </a:lvl3pPr>
            <a:lvl4pPr marL="1600200" indent="-228600">
              <a:defRPr>
                <a:solidFill>
                  <a:schemeClr val="tx1"/>
                </a:solidFill>
                <a:latin typeface="Helvetica" pitchFamily="34" charset="0"/>
                <a:ea typeface="ＭＳ Ｐゴシック" pitchFamily="-48" charset="-128"/>
              </a:defRPr>
            </a:lvl4pPr>
            <a:lvl5pPr marL="2057400" indent="-228600">
              <a:defRPr>
                <a:solidFill>
                  <a:schemeClr val="tx1"/>
                </a:solidFill>
                <a:latin typeface="Helvetica" pitchFamily="34" charset="0"/>
                <a:ea typeface="ＭＳ Ｐゴシック" pitchFamily="-48" charset="-128"/>
              </a:defRPr>
            </a:lvl5pPr>
            <a:lvl6pPr marL="2514600" indent="-228600" eaLnBrk="0" fontAlgn="base" hangingPunct="0">
              <a:spcBef>
                <a:spcPct val="0"/>
              </a:spcBef>
              <a:spcAft>
                <a:spcPct val="0"/>
              </a:spcAft>
              <a:defRPr>
                <a:solidFill>
                  <a:schemeClr val="tx1"/>
                </a:solidFill>
                <a:latin typeface="Helvetica" pitchFamily="34" charset="0"/>
                <a:ea typeface="ＭＳ Ｐゴシック" pitchFamily="-48" charset="-128"/>
              </a:defRPr>
            </a:lvl6pPr>
            <a:lvl7pPr marL="2971800" indent="-228600" eaLnBrk="0" fontAlgn="base" hangingPunct="0">
              <a:spcBef>
                <a:spcPct val="0"/>
              </a:spcBef>
              <a:spcAft>
                <a:spcPct val="0"/>
              </a:spcAft>
              <a:defRPr>
                <a:solidFill>
                  <a:schemeClr val="tx1"/>
                </a:solidFill>
                <a:latin typeface="Helvetica" pitchFamily="34" charset="0"/>
                <a:ea typeface="ＭＳ Ｐゴシック" pitchFamily="-48" charset="-128"/>
              </a:defRPr>
            </a:lvl7pPr>
            <a:lvl8pPr marL="3429000" indent="-228600" eaLnBrk="0" fontAlgn="base" hangingPunct="0">
              <a:spcBef>
                <a:spcPct val="0"/>
              </a:spcBef>
              <a:spcAft>
                <a:spcPct val="0"/>
              </a:spcAft>
              <a:defRPr>
                <a:solidFill>
                  <a:schemeClr val="tx1"/>
                </a:solidFill>
                <a:latin typeface="Helvetica" pitchFamily="34" charset="0"/>
                <a:ea typeface="ＭＳ Ｐゴシック" pitchFamily="-48" charset="-128"/>
              </a:defRPr>
            </a:lvl8pPr>
            <a:lvl9pPr marL="3886200" indent="-228600" eaLnBrk="0" fontAlgn="base" hangingPunct="0">
              <a:spcBef>
                <a:spcPct val="0"/>
              </a:spcBef>
              <a:spcAft>
                <a:spcPct val="0"/>
              </a:spcAft>
              <a:defRPr>
                <a:solidFill>
                  <a:schemeClr val="tx1"/>
                </a:solidFill>
                <a:latin typeface="Helvetica" pitchFamily="34" charset="0"/>
                <a:ea typeface="ＭＳ Ｐゴシック" pitchFamily="-48" charset="-128"/>
              </a:defRPr>
            </a:lvl9pPr>
          </a:lstStyle>
          <a:p>
            <a:pPr>
              <a:defRPr/>
            </a:pPr>
            <a:r>
              <a:rPr lang="en-US" altLang="en-US" sz="2800" b="1" dirty="0">
                <a:latin typeface="Arial Black" panose="020B0A04020102020204" pitchFamily="34" charset="0"/>
              </a:rPr>
              <a:t>Risk vs. Benefit</a:t>
            </a:r>
          </a:p>
          <a:p>
            <a:pPr>
              <a:defRPr/>
            </a:pPr>
            <a:endParaRPr lang="en-US" altLang="en-US" sz="2000" dirty="0">
              <a:latin typeface="+mn-lt"/>
            </a:endParaRPr>
          </a:p>
          <a:p>
            <a:pPr>
              <a:defRPr/>
            </a:pPr>
            <a:r>
              <a:rPr lang="en-US" altLang="en-US" sz="2400" dirty="0">
                <a:cs typeface="Helvetica" panose="020B0604020202020204" pitchFamily="34" charset="0"/>
              </a:rPr>
              <a:t>Individual</a:t>
            </a:r>
          </a:p>
          <a:p>
            <a:pPr>
              <a:defRPr/>
            </a:pPr>
            <a:r>
              <a:rPr lang="en-US" altLang="en-US" sz="2400" dirty="0">
                <a:cs typeface="Helvetica" panose="020B0604020202020204" pitchFamily="34" charset="0"/>
              </a:rPr>
              <a:t>Group</a:t>
            </a:r>
          </a:p>
          <a:p>
            <a:pPr>
              <a:defRPr/>
            </a:pPr>
            <a:r>
              <a:rPr lang="en-US" altLang="en-US" sz="2400" dirty="0">
                <a:cs typeface="Helvetica" panose="020B0604020202020204" pitchFamily="34" charset="0"/>
              </a:rPr>
              <a:t>Society</a:t>
            </a:r>
          </a:p>
          <a:p>
            <a:pPr>
              <a:defRPr/>
            </a:pPr>
            <a:endParaRPr lang="en-US" altLang="en-US" sz="2000" dirty="0">
              <a:latin typeface="+mn-lt"/>
            </a:endParaRPr>
          </a:p>
          <a:p>
            <a:pPr>
              <a:defRPr/>
            </a:pPr>
            <a:endParaRPr lang="en-US" altLang="en-US" sz="2000" dirty="0">
              <a:latin typeface="+mn-lt"/>
            </a:endParaRPr>
          </a:p>
          <a:p>
            <a:pPr>
              <a:defRPr/>
            </a:pPr>
            <a:r>
              <a:rPr lang="en-US" altLang="en-US" sz="2400" dirty="0"/>
              <a:t>Privacy- </a:t>
            </a:r>
            <a:r>
              <a:rPr lang="en-US" altLang="en-US" sz="2000" dirty="0"/>
              <a:t>control over the extent, circumstances of sharing oneself with others (behavior, intellect, physical self)</a:t>
            </a:r>
          </a:p>
          <a:p>
            <a:pPr>
              <a:defRPr/>
            </a:pPr>
            <a:endParaRPr lang="en-US" altLang="en-US" sz="2000" dirty="0"/>
          </a:p>
          <a:p>
            <a:pPr>
              <a:defRPr/>
            </a:pPr>
            <a:r>
              <a:rPr lang="en-US" altLang="en-US" sz="2400" dirty="0"/>
              <a:t>Confidentiality-</a:t>
            </a:r>
            <a:r>
              <a:rPr lang="en-US" altLang="en-US" sz="2000" dirty="0"/>
              <a:t> treatment of information disclosed in a relationship of trust.</a:t>
            </a:r>
          </a:p>
          <a:p>
            <a:pPr>
              <a:defRPr/>
            </a:pPr>
            <a:endParaRPr lang="en-US" altLang="en-US" sz="2000" dirty="0">
              <a:latin typeface="+mn-lt"/>
            </a:endParaRPr>
          </a:p>
          <a:p>
            <a:pPr>
              <a:defRPr/>
            </a:pPr>
            <a:r>
              <a:rPr lang="en-US" altLang="en-US" sz="2400" dirty="0">
                <a:cs typeface="Helvetica" panose="020B0604020202020204" pitchFamily="34" charset="0"/>
              </a:rPr>
              <a:t>Deception?</a:t>
            </a:r>
          </a:p>
          <a:p>
            <a:pPr>
              <a:defRPr/>
            </a:pPr>
            <a:endParaRPr lang="en-US" altLang="en-US" sz="2000" dirty="0">
              <a:latin typeface="+mn-lt"/>
            </a:endParaRPr>
          </a:p>
        </p:txBody>
      </p:sp>
      <p:sp>
        <p:nvSpPr>
          <p:cNvPr id="5" name="Rectangle 4">
            <a:extLst>
              <a:ext uri="{FF2B5EF4-FFF2-40B4-BE49-F238E27FC236}">
                <a16:creationId xmlns:a16="http://schemas.microsoft.com/office/drawing/2014/main" id="{E623A6EB-EC9F-4434-BBC8-8E027955255D}"/>
              </a:ext>
            </a:extLst>
          </p:cNvPr>
          <p:cNvSpPr>
            <a:spLocks noChangeArrowheads="1"/>
          </p:cNvSpPr>
          <p:nvPr/>
        </p:nvSpPr>
        <p:spPr bwMode="auto">
          <a:xfrm>
            <a:off x="3581400" y="3124200"/>
            <a:ext cx="4648200" cy="707886"/>
          </a:xfrm>
          <a:prstGeom prst="rect">
            <a:avLst/>
          </a:prstGeom>
          <a:noFill/>
          <a:ln>
            <a:noFill/>
          </a:ln>
        </p:spPr>
        <p:txBody>
          <a:bodyPr>
            <a:spAutoFit/>
          </a:bodyPr>
          <a:lstStyle>
            <a:lvl1pPr>
              <a:defRPr>
                <a:solidFill>
                  <a:schemeClr val="tx1"/>
                </a:solidFill>
                <a:latin typeface="Helvetica" pitchFamily="34" charset="0"/>
                <a:ea typeface="ＭＳ Ｐゴシック" pitchFamily="-48" charset="-128"/>
              </a:defRPr>
            </a:lvl1pPr>
            <a:lvl2pPr marL="742950" indent="-285750">
              <a:defRPr>
                <a:solidFill>
                  <a:schemeClr val="tx1"/>
                </a:solidFill>
                <a:latin typeface="Helvetica" pitchFamily="34" charset="0"/>
                <a:ea typeface="ＭＳ Ｐゴシック" pitchFamily="-48" charset="-128"/>
              </a:defRPr>
            </a:lvl2pPr>
            <a:lvl3pPr marL="1143000" indent="-228600">
              <a:defRPr>
                <a:solidFill>
                  <a:schemeClr val="tx1"/>
                </a:solidFill>
                <a:latin typeface="Helvetica" pitchFamily="34" charset="0"/>
                <a:ea typeface="ＭＳ Ｐゴシック" pitchFamily="-48" charset="-128"/>
              </a:defRPr>
            </a:lvl3pPr>
            <a:lvl4pPr marL="1600200" indent="-228600">
              <a:defRPr>
                <a:solidFill>
                  <a:schemeClr val="tx1"/>
                </a:solidFill>
                <a:latin typeface="Helvetica" pitchFamily="34" charset="0"/>
                <a:ea typeface="ＭＳ Ｐゴシック" pitchFamily="-48" charset="-128"/>
              </a:defRPr>
            </a:lvl4pPr>
            <a:lvl5pPr marL="2057400" indent="-228600">
              <a:defRPr>
                <a:solidFill>
                  <a:schemeClr val="tx1"/>
                </a:solidFill>
                <a:latin typeface="Helvetica" pitchFamily="34" charset="0"/>
                <a:ea typeface="ＭＳ Ｐゴシック" pitchFamily="-48" charset="-128"/>
              </a:defRPr>
            </a:lvl5pPr>
            <a:lvl6pPr marL="2514600" indent="-228600" eaLnBrk="0" fontAlgn="base" hangingPunct="0">
              <a:spcBef>
                <a:spcPct val="0"/>
              </a:spcBef>
              <a:spcAft>
                <a:spcPct val="0"/>
              </a:spcAft>
              <a:defRPr>
                <a:solidFill>
                  <a:schemeClr val="tx1"/>
                </a:solidFill>
                <a:latin typeface="Helvetica" pitchFamily="34" charset="0"/>
                <a:ea typeface="ＭＳ Ｐゴシック" pitchFamily="-48" charset="-128"/>
              </a:defRPr>
            </a:lvl6pPr>
            <a:lvl7pPr marL="2971800" indent="-228600" eaLnBrk="0" fontAlgn="base" hangingPunct="0">
              <a:spcBef>
                <a:spcPct val="0"/>
              </a:spcBef>
              <a:spcAft>
                <a:spcPct val="0"/>
              </a:spcAft>
              <a:defRPr>
                <a:solidFill>
                  <a:schemeClr val="tx1"/>
                </a:solidFill>
                <a:latin typeface="Helvetica" pitchFamily="34" charset="0"/>
                <a:ea typeface="ＭＳ Ｐゴシック" pitchFamily="-48" charset="-128"/>
              </a:defRPr>
            </a:lvl7pPr>
            <a:lvl8pPr marL="3429000" indent="-228600" eaLnBrk="0" fontAlgn="base" hangingPunct="0">
              <a:spcBef>
                <a:spcPct val="0"/>
              </a:spcBef>
              <a:spcAft>
                <a:spcPct val="0"/>
              </a:spcAft>
              <a:defRPr>
                <a:solidFill>
                  <a:schemeClr val="tx1"/>
                </a:solidFill>
                <a:latin typeface="Helvetica" pitchFamily="34" charset="0"/>
                <a:ea typeface="ＭＳ Ｐゴシック" pitchFamily="-48" charset="-128"/>
              </a:defRPr>
            </a:lvl8pPr>
            <a:lvl9pPr marL="3886200" indent="-228600" eaLnBrk="0" fontAlgn="base" hangingPunct="0">
              <a:spcBef>
                <a:spcPct val="0"/>
              </a:spcBef>
              <a:spcAft>
                <a:spcPct val="0"/>
              </a:spcAft>
              <a:defRPr>
                <a:solidFill>
                  <a:schemeClr val="tx1"/>
                </a:solidFill>
                <a:latin typeface="Helvetica" pitchFamily="34" charset="0"/>
                <a:ea typeface="ＭＳ Ｐゴシック" pitchFamily="-48" charset="-128"/>
              </a:defRPr>
            </a:lvl9pPr>
          </a:lstStyle>
          <a:p>
            <a:pPr marL="342900" indent="-342900">
              <a:buFont typeface="Arial" panose="020B0604020202020204" pitchFamily="34" charset="0"/>
              <a:buChar char="•"/>
              <a:defRPr/>
            </a:pPr>
            <a:endParaRPr lang="en-US" altLang="en-US" sz="2000" dirty="0">
              <a:latin typeface="+mn-lt"/>
            </a:endParaRPr>
          </a:p>
          <a:p>
            <a:pPr>
              <a:defRPr/>
            </a:pPr>
            <a:endParaRPr lang="en-US" altLang="en-US" sz="2000" dirty="0">
              <a:latin typeface="+mn-lt"/>
            </a:endParaRPr>
          </a:p>
        </p:txBody>
      </p:sp>
      <p:pic>
        <p:nvPicPr>
          <p:cNvPr id="49158" name="Picture 1">
            <a:extLst>
              <a:ext uri="{FF2B5EF4-FFF2-40B4-BE49-F238E27FC236}">
                <a16:creationId xmlns:a16="http://schemas.microsoft.com/office/drawing/2014/main" id="{E3698EFD-84AD-402B-A306-5DDFFC0B92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600" y="1447800"/>
            <a:ext cx="1814513"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Slide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689178557"/>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3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8EA0866D-AE29-42E6-AFDE-A87EAACC269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2"/>
                </a:solidFill>
                <a:latin typeface="Calibri" panose="020F050202020403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defRPr>
            </a:lvl2pPr>
            <a:lvl3pPr marL="1143000" indent="-228600">
              <a:spcBef>
                <a:spcPct val="20000"/>
              </a:spcBef>
              <a:buFont typeface="Calibri" panose="020F0502020204030204" pitchFamily="34" charset="0"/>
              <a:buChar char="+"/>
              <a:defRPr>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fld id="{789E5905-716E-4791-B7FD-3F8E24F88473}" type="slidenum">
              <a:rPr lang="en-US" altLang="en-US" sz="1200" smtClean="0">
                <a:solidFill>
                  <a:srgbClr val="A6A1A1"/>
                </a:solidFill>
                <a:latin typeface="Helvetica" panose="020B0604020202020204" pitchFamily="34" charset="0"/>
              </a:rPr>
              <a:pPr>
                <a:spcBef>
                  <a:spcPct val="0"/>
                </a:spcBef>
                <a:buFontTx/>
                <a:buNone/>
              </a:pPr>
              <a:t>19</a:t>
            </a:fld>
            <a:endParaRPr lang="en-US" altLang="en-US" sz="1200">
              <a:solidFill>
                <a:srgbClr val="A6A1A1"/>
              </a:solidFill>
              <a:latin typeface="Helvetica" panose="020B0604020202020204" pitchFamily="34" charset="0"/>
            </a:endParaRPr>
          </a:p>
        </p:txBody>
      </p:sp>
      <p:sp>
        <p:nvSpPr>
          <p:cNvPr id="45060" name="Rectangle 2">
            <a:extLst>
              <a:ext uri="{FF2B5EF4-FFF2-40B4-BE49-F238E27FC236}">
                <a16:creationId xmlns:a16="http://schemas.microsoft.com/office/drawing/2014/main" id="{582AFBC3-CC29-418E-9634-0894407D9532}"/>
              </a:ext>
            </a:extLst>
          </p:cNvPr>
          <p:cNvSpPr>
            <a:spLocks noChangeArrowheads="1"/>
          </p:cNvSpPr>
          <p:nvPr/>
        </p:nvSpPr>
        <p:spPr bwMode="auto">
          <a:xfrm>
            <a:off x="914400" y="795338"/>
            <a:ext cx="7315200"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2"/>
                </a:solidFill>
                <a:latin typeface="Calibri" panose="020F0502020204030204" pitchFamily="34" charset="0"/>
              </a:defRPr>
            </a:lvl1pPr>
            <a:lvl2pPr>
              <a:spcBef>
                <a:spcPct val="20000"/>
              </a:spcBef>
              <a:buFont typeface="Arial" panose="020B0604020202020204" pitchFamily="34" charset="0"/>
              <a:buChar char="˃"/>
              <a:defRPr>
                <a:solidFill>
                  <a:schemeClr val="tx1"/>
                </a:solidFill>
                <a:latin typeface="Calibri" panose="020F0502020204030204" pitchFamily="34" charset="0"/>
              </a:defRPr>
            </a:lvl2pPr>
            <a:lvl3pPr marL="1143000" indent="-228600">
              <a:spcBef>
                <a:spcPct val="20000"/>
              </a:spcBef>
              <a:buFont typeface="Calibri" panose="020F0502020204030204" pitchFamily="34" charset="0"/>
              <a:buChar char="+"/>
              <a:defRPr>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r>
              <a:rPr lang="en-US" altLang="en-US" b="1" dirty="0">
                <a:solidFill>
                  <a:schemeClr val="tx1"/>
                </a:solidFill>
                <a:latin typeface="Helvetica" panose="020B0604020202020204" pitchFamily="34" charset="0"/>
              </a:rPr>
              <a:t>Risks to research participants that may produce ethical concerns</a:t>
            </a:r>
            <a:endParaRPr lang="en-US" altLang="en-US" sz="1800" b="1" dirty="0">
              <a:solidFill>
                <a:schemeClr val="tx1"/>
              </a:solidFill>
              <a:latin typeface="Helvetica" panose="020B0604020202020204" pitchFamily="34" charset="0"/>
            </a:endParaRPr>
          </a:p>
          <a:p>
            <a:pPr>
              <a:spcBef>
                <a:spcPct val="0"/>
              </a:spcBef>
              <a:buFontTx/>
              <a:buNone/>
            </a:pPr>
            <a:endParaRPr lang="en-US" altLang="en-US" sz="1800" dirty="0">
              <a:solidFill>
                <a:schemeClr val="tx1"/>
              </a:solidFill>
              <a:latin typeface="Helvetica" panose="020B0604020202020204" pitchFamily="34" charset="0"/>
            </a:endParaRPr>
          </a:p>
          <a:p>
            <a:pPr>
              <a:spcBef>
                <a:spcPct val="0"/>
              </a:spcBef>
              <a:buFontTx/>
              <a:buChar char="•"/>
            </a:pPr>
            <a:r>
              <a:rPr lang="en-US" altLang="en-US" sz="2400" dirty="0">
                <a:solidFill>
                  <a:schemeClr val="tx1"/>
                </a:solidFill>
                <a:latin typeface="Helvetica" panose="020B0604020202020204" pitchFamily="34" charset="0"/>
              </a:rPr>
              <a:t>  Physical</a:t>
            </a:r>
          </a:p>
          <a:p>
            <a:pPr>
              <a:spcBef>
                <a:spcPct val="0"/>
              </a:spcBef>
              <a:buFontTx/>
              <a:buChar char="•"/>
            </a:pPr>
            <a:r>
              <a:rPr lang="en-US" altLang="en-US" sz="2400" dirty="0">
                <a:solidFill>
                  <a:schemeClr val="tx1"/>
                </a:solidFill>
                <a:latin typeface="Helvetica" panose="020B0604020202020204" pitchFamily="34" charset="0"/>
              </a:rPr>
              <a:t>  Psychological/ Emotional or “interaction risks”</a:t>
            </a:r>
          </a:p>
          <a:p>
            <a:pPr lvl="1">
              <a:spcBef>
                <a:spcPct val="0"/>
              </a:spcBef>
              <a:buFontTx/>
              <a:buChar char="•"/>
            </a:pPr>
            <a:r>
              <a:rPr lang="en-US" altLang="en-US" sz="2000" dirty="0">
                <a:latin typeface="Helvetica" panose="020B0604020202020204" pitchFamily="34" charset="0"/>
              </a:rPr>
              <a:t>d</a:t>
            </a:r>
            <a:r>
              <a:rPr lang="en-US" altLang="en-US" sz="2000" dirty="0">
                <a:solidFill>
                  <a:schemeClr val="tx1"/>
                </a:solidFill>
                <a:latin typeface="Helvetica" panose="020B0604020202020204" pitchFamily="34" charset="0"/>
              </a:rPr>
              <a:t>iscomfort or embarrassment (sensiti</a:t>
            </a:r>
            <a:r>
              <a:rPr lang="en-US" altLang="en-US" sz="2000" dirty="0">
                <a:latin typeface="Helvetica" panose="020B0604020202020204" pitchFamily="34" charset="0"/>
              </a:rPr>
              <a:t>ve topic?)</a:t>
            </a:r>
          </a:p>
          <a:p>
            <a:pPr lvl="1">
              <a:spcBef>
                <a:spcPct val="0"/>
              </a:spcBef>
              <a:buFontTx/>
              <a:buChar char="•"/>
            </a:pPr>
            <a:r>
              <a:rPr lang="en-US" altLang="en-US" sz="2000" dirty="0">
                <a:latin typeface="Helvetica" panose="020B0604020202020204" pitchFamily="34" charset="0"/>
              </a:rPr>
              <a:t>Unexpected insight into one’s flaws</a:t>
            </a:r>
            <a:endParaRPr lang="en-US" altLang="en-US" sz="2000" dirty="0">
              <a:solidFill>
                <a:schemeClr val="tx1"/>
              </a:solidFill>
              <a:latin typeface="Helvetica" panose="020B0604020202020204" pitchFamily="34" charset="0"/>
            </a:endParaRPr>
          </a:p>
          <a:p>
            <a:pPr>
              <a:spcBef>
                <a:spcPct val="0"/>
              </a:spcBef>
              <a:buFontTx/>
              <a:buChar char="•"/>
            </a:pPr>
            <a:r>
              <a:rPr lang="en-US" altLang="en-US" sz="2400" dirty="0">
                <a:solidFill>
                  <a:schemeClr val="tx1"/>
                </a:solidFill>
                <a:latin typeface="Helvetica" panose="020B0604020202020204" pitchFamily="34" charset="0"/>
              </a:rPr>
              <a:t>  Social or “informational risks”</a:t>
            </a:r>
          </a:p>
          <a:p>
            <a:pPr lvl="1">
              <a:spcBef>
                <a:spcPct val="0"/>
              </a:spcBef>
              <a:buFontTx/>
              <a:buChar char="•"/>
            </a:pPr>
            <a:r>
              <a:rPr lang="en-US" altLang="en-US" sz="2000" dirty="0">
                <a:latin typeface="Helvetica" panose="020B0604020202020204" pitchFamily="34" charset="0"/>
              </a:rPr>
              <a:t>stigma</a:t>
            </a:r>
          </a:p>
          <a:p>
            <a:pPr lvl="1">
              <a:spcBef>
                <a:spcPct val="0"/>
              </a:spcBef>
              <a:buFontTx/>
              <a:buChar char="•"/>
            </a:pPr>
            <a:r>
              <a:rPr lang="en-US" altLang="en-US" sz="2000" dirty="0">
                <a:latin typeface="Helvetica" panose="020B0604020202020204" pitchFamily="34" charset="0"/>
              </a:rPr>
              <a:t>embarrassment</a:t>
            </a:r>
          </a:p>
          <a:p>
            <a:pPr lvl="1">
              <a:spcBef>
                <a:spcPct val="0"/>
              </a:spcBef>
              <a:buFontTx/>
              <a:buChar char="•"/>
            </a:pPr>
            <a:r>
              <a:rPr lang="en-US" altLang="en-US" sz="2000" dirty="0">
                <a:latin typeface="Helvetica" panose="020B0604020202020204" pitchFamily="34" charset="0"/>
              </a:rPr>
              <a:t>social standing</a:t>
            </a:r>
          </a:p>
          <a:p>
            <a:pPr lvl="1">
              <a:spcBef>
                <a:spcPct val="0"/>
              </a:spcBef>
              <a:buFontTx/>
              <a:buChar char="•"/>
            </a:pPr>
            <a:r>
              <a:rPr lang="en-US" altLang="en-US" sz="2000" dirty="0">
                <a:latin typeface="Helvetica" panose="020B0604020202020204" pitchFamily="34" charset="0"/>
              </a:rPr>
              <a:t>other effects on personal life and relationships</a:t>
            </a:r>
          </a:p>
          <a:p>
            <a:pPr>
              <a:spcBef>
                <a:spcPct val="0"/>
              </a:spcBef>
              <a:buFontTx/>
              <a:buChar char="•"/>
            </a:pPr>
            <a:r>
              <a:rPr lang="en-US" altLang="en-US" sz="2400" dirty="0">
                <a:solidFill>
                  <a:schemeClr val="tx1"/>
                </a:solidFill>
                <a:latin typeface="Helvetica" panose="020B0604020202020204" pitchFamily="34" charset="0"/>
              </a:rPr>
              <a:t>  Financial or economic risks</a:t>
            </a:r>
          </a:p>
          <a:p>
            <a:pPr lvl="1">
              <a:spcBef>
                <a:spcPct val="0"/>
              </a:spcBef>
              <a:buFontTx/>
              <a:buChar char="•"/>
            </a:pPr>
            <a:r>
              <a:rPr lang="en-US" altLang="en-US" sz="2000" dirty="0">
                <a:latin typeface="Helvetica" panose="020B0604020202020204" pitchFamily="34" charset="0"/>
                <a:cs typeface="Helvetica" panose="020B0604020202020204" pitchFamily="34" charset="0"/>
              </a:rPr>
              <a:t>employment or insurance eligibility</a:t>
            </a:r>
          </a:p>
          <a:p>
            <a:pPr lvl="1">
              <a:spcBef>
                <a:spcPct val="0"/>
              </a:spcBef>
              <a:buFontTx/>
              <a:buChar char="•"/>
            </a:pPr>
            <a:r>
              <a:rPr lang="en-US" altLang="en-US" sz="2000" dirty="0">
                <a:latin typeface="Helvetica" panose="020B0604020202020204" pitchFamily="34" charset="0"/>
                <a:cs typeface="Helvetica" panose="020B0604020202020204" pitchFamily="34" charset="0"/>
              </a:rPr>
              <a:t>legal</a:t>
            </a:r>
            <a:endParaRPr lang="en-US" altLang="en-US" sz="1400" dirty="0">
              <a:solidFill>
                <a:schemeClr val="tx1"/>
              </a:solidFill>
              <a:latin typeface="Helvetica" panose="020B0604020202020204" pitchFamily="34" charset="0"/>
            </a:endParaRPr>
          </a:p>
          <a:p>
            <a:pPr>
              <a:spcBef>
                <a:spcPct val="0"/>
              </a:spcBef>
              <a:buFontTx/>
              <a:buChar char="•"/>
            </a:pPr>
            <a:r>
              <a:rPr lang="en-US" altLang="en-US" sz="2400" dirty="0">
                <a:solidFill>
                  <a:schemeClr val="tx1"/>
                </a:solidFill>
                <a:latin typeface="Helvetica" panose="020B0604020202020204" pitchFamily="34" charset="0"/>
              </a:rPr>
              <a:t> Risks specific to vulnerable populations</a:t>
            </a:r>
          </a:p>
        </p:txBody>
      </p:sp>
      <p:pic>
        <p:nvPicPr>
          <p:cNvPr id="3" name="Slide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823109640"/>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5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67E3B9-3977-43EA-8C23-D17A67CCD41C}"/>
              </a:ext>
            </a:extLst>
          </p:cNvPr>
          <p:cNvSpPr>
            <a:spLocks noGrp="1"/>
          </p:cNvSpPr>
          <p:nvPr>
            <p:ph type="ftr" sz="quarter" idx="11"/>
          </p:nvPr>
        </p:nvSpPr>
        <p:spPr/>
        <p:txBody>
          <a:bodyPr/>
          <a:lstStyle/>
          <a:p>
            <a:pPr>
              <a:defRPr/>
            </a:pPr>
            <a:r>
              <a:rPr lang="en-US"/>
              <a:t>CPHS Human Subjects Protections </a:t>
            </a:r>
          </a:p>
        </p:txBody>
      </p:sp>
      <p:sp>
        <p:nvSpPr>
          <p:cNvPr id="10243" name="Slide Number Placeholder 2">
            <a:extLst>
              <a:ext uri="{FF2B5EF4-FFF2-40B4-BE49-F238E27FC236}">
                <a16:creationId xmlns:a16="http://schemas.microsoft.com/office/drawing/2014/main" id="{AA1806B6-267C-43C2-94D6-4455827F2E9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100">
                <a:solidFill>
                  <a:schemeClr val="tx2"/>
                </a:solidFill>
                <a:latin typeface="Calibri" panose="020F0502020204030204" pitchFamily="34" charset="0"/>
              </a:defRPr>
            </a:lvl1pPr>
            <a:lvl2pPr marL="557213" indent="-214313">
              <a:spcBef>
                <a:spcPct val="20000"/>
              </a:spcBef>
              <a:buFont typeface="Arial" panose="020B0604020202020204" pitchFamily="34" charset="0"/>
              <a:buChar char="˃"/>
              <a:defRPr>
                <a:solidFill>
                  <a:schemeClr val="tx1"/>
                </a:solidFill>
                <a:latin typeface="Calibri" panose="020F0502020204030204" pitchFamily="34" charset="0"/>
              </a:defRPr>
            </a:lvl2pPr>
            <a:lvl3pPr marL="857250" indent="-171450">
              <a:spcBef>
                <a:spcPct val="20000"/>
              </a:spcBef>
              <a:buFont typeface="Calibri" panose="020F0502020204030204" pitchFamily="34" charset="0"/>
              <a:buChar char="+"/>
              <a:defRPr>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fld id="{A722C0BD-E4A1-4C02-9CB2-83C0ADDBA514}" type="slidenum">
              <a:rPr lang="en-US" altLang="en-US" sz="900">
                <a:solidFill>
                  <a:srgbClr val="A6A1A1"/>
                </a:solidFill>
                <a:latin typeface="Helvetica" panose="020B0604020202020204" pitchFamily="34" charset="0"/>
              </a:rPr>
              <a:pPr>
                <a:spcBef>
                  <a:spcPct val="0"/>
                </a:spcBef>
                <a:buFontTx/>
                <a:buNone/>
              </a:pPr>
              <a:t>2</a:t>
            </a:fld>
            <a:endParaRPr lang="en-US" altLang="en-US" sz="900">
              <a:solidFill>
                <a:srgbClr val="A6A1A1"/>
              </a:solidFill>
              <a:latin typeface="Helvetica" panose="020B0604020202020204" pitchFamily="34" charset="0"/>
            </a:endParaRPr>
          </a:p>
        </p:txBody>
      </p:sp>
      <p:pic>
        <p:nvPicPr>
          <p:cNvPr id="10244" name="Picture 2" descr="wheres privacy">
            <a:extLst>
              <a:ext uri="{FF2B5EF4-FFF2-40B4-BE49-F238E27FC236}">
                <a16:creationId xmlns:a16="http://schemas.microsoft.com/office/drawing/2014/main" id="{FEF6535F-3914-4F3E-80DC-63AA7A8206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b="8060"/>
          <a:stretch>
            <a:fillRect/>
          </a:stretch>
        </p:blipFill>
        <p:spPr bwMode="auto">
          <a:xfrm>
            <a:off x="1213012" y="995769"/>
            <a:ext cx="28003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8" descr="The Immortal Life of Henrietta Lacks">
            <a:extLst>
              <a:ext uri="{FF2B5EF4-FFF2-40B4-BE49-F238E27FC236}">
                <a16:creationId xmlns:a16="http://schemas.microsoft.com/office/drawing/2014/main" id="{DDA73BA4-4269-48E3-A983-A9BA9B2B41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2904" y="2334817"/>
            <a:ext cx="1389459" cy="2440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2">
            <a:extLst>
              <a:ext uri="{FF2B5EF4-FFF2-40B4-BE49-F238E27FC236}">
                <a16:creationId xmlns:a16="http://schemas.microsoft.com/office/drawing/2014/main" id="{127F0004-1F88-45F6-910C-20DC9F55D6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5084429"/>
            <a:ext cx="2900363" cy="47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6" descr="Image result for HIPAA">
            <a:extLst>
              <a:ext uri="{FF2B5EF4-FFF2-40B4-BE49-F238E27FC236}">
                <a16:creationId xmlns:a16="http://schemas.microsoft.com/office/drawing/2014/main" id="{F18C8EBA-95C3-4BF0-965D-A203EBC7E9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3280" y="884475"/>
            <a:ext cx="2444353" cy="124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3" descr="A close up of a sign&#10;&#10;Description automatically generated">
            <a:extLst>
              <a:ext uri="{FF2B5EF4-FFF2-40B4-BE49-F238E27FC236}">
                <a16:creationId xmlns:a16="http://schemas.microsoft.com/office/drawing/2014/main" id="{D2DC1AA4-1D31-412D-A4B5-2CC1928AF4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1306" y="4469472"/>
            <a:ext cx="2568179" cy="170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Slide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pic>
        <p:nvPicPr>
          <p:cNvPr id="12" name="Picture 2" descr="Dying for Cure">
            <a:extLst>
              <a:ext uri="{FF2B5EF4-FFF2-40B4-BE49-F238E27FC236}">
                <a16:creationId xmlns:a16="http://schemas.microsoft.com/office/drawing/2014/main" id="{CADDE36D-CB6F-4A44-A7D3-F6A547AFE9AC}"/>
              </a:ext>
            </a:extLst>
          </p:cNvPr>
          <p:cNvPicPr>
            <a:picLocks noChangeAspect="1" noChangeArrowheads="1"/>
          </p:cNvPicPr>
          <p:nvPr/>
        </p:nvPicPr>
        <p:blipFill>
          <a:blip r:embed="rId11" cstate="print">
            <a:lum bright="18000"/>
            <a:extLst>
              <a:ext uri="{28A0092B-C50C-407E-A947-70E740481C1C}">
                <a14:useLocalDpi xmlns:a14="http://schemas.microsoft.com/office/drawing/2010/main" val="0"/>
              </a:ext>
            </a:extLst>
          </a:blip>
          <a:srcRect/>
          <a:stretch>
            <a:fillRect/>
          </a:stretch>
        </p:blipFill>
        <p:spPr bwMode="auto">
          <a:xfrm>
            <a:off x="3801985" y="2381145"/>
            <a:ext cx="2000250"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4797467"/>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4"/>
          <p:cNvSpPr>
            <a:spLocks noGrp="1"/>
          </p:cNvSpPr>
          <p:nvPr>
            <p:ph sz="quarter" idx="13"/>
          </p:nvPr>
        </p:nvSpPr>
        <p:spPr>
          <a:xfrm>
            <a:off x="685800" y="1295400"/>
            <a:ext cx="7620000" cy="4953000"/>
          </a:xfrm>
        </p:spPr>
        <p:txBody>
          <a:bodyPr>
            <a:normAutofit fontScale="85000" lnSpcReduction="20000"/>
          </a:bodyPr>
          <a:lstStyle/>
          <a:p>
            <a:pPr marL="0" indent="0" eaLnBrk="1" hangingPunct="1">
              <a:buFont typeface="Wingdings" panose="05000000000000000000" pitchFamily="2" charset="2"/>
              <a:buNone/>
            </a:pPr>
            <a:r>
              <a:rPr lang="en-US" altLang="en-US" sz="2800" dirty="0"/>
              <a:t>Interaction:</a:t>
            </a:r>
          </a:p>
          <a:p>
            <a:pPr marL="0" indent="0" eaLnBrk="1" hangingPunct="1">
              <a:buFont typeface="Wingdings" panose="05000000000000000000" pitchFamily="2" charset="2"/>
              <a:buNone/>
            </a:pPr>
            <a:r>
              <a:rPr lang="en-US" altLang="en-US" sz="2000" dirty="0"/>
              <a:t>Notice of information topic in advance </a:t>
            </a:r>
          </a:p>
          <a:p>
            <a:pPr marL="0" indent="0" eaLnBrk="1" hangingPunct="1">
              <a:buFont typeface="Wingdings" panose="05000000000000000000" pitchFamily="2" charset="2"/>
              <a:buNone/>
            </a:pPr>
            <a:r>
              <a:rPr lang="en-US" altLang="en-US" sz="2000" dirty="0"/>
              <a:t>-Participants can self-select</a:t>
            </a:r>
          </a:p>
          <a:p>
            <a:pPr marL="0" indent="0" eaLnBrk="1" hangingPunct="1">
              <a:buFont typeface="Wingdings" panose="05000000000000000000" pitchFamily="2" charset="2"/>
              <a:buNone/>
            </a:pPr>
            <a:r>
              <a:rPr lang="en-US" altLang="en-US" sz="2000" dirty="0"/>
              <a:t>Recruitment/exclusion</a:t>
            </a:r>
          </a:p>
          <a:p>
            <a:pPr marL="0" indent="0" eaLnBrk="1" hangingPunct="1">
              <a:buFont typeface="Wingdings" panose="05000000000000000000" pitchFamily="2" charset="2"/>
              <a:buNone/>
            </a:pPr>
            <a:r>
              <a:rPr lang="en-US" altLang="en-US" sz="2000" dirty="0"/>
              <a:t>Design for sensitivity in discussion, ability to end conversation</a:t>
            </a:r>
          </a:p>
          <a:p>
            <a:pPr marL="0" indent="0" eaLnBrk="1" hangingPunct="1">
              <a:buFont typeface="Wingdings" panose="05000000000000000000" pitchFamily="2" charset="2"/>
              <a:buNone/>
            </a:pPr>
            <a:endParaRPr lang="en-US" altLang="en-US" sz="2000" dirty="0"/>
          </a:p>
          <a:p>
            <a:pPr marL="0" indent="0" eaLnBrk="1" hangingPunct="1">
              <a:buFont typeface="Wingdings" panose="05000000000000000000" pitchFamily="2" charset="2"/>
              <a:buNone/>
            </a:pPr>
            <a:r>
              <a:rPr lang="en-US" altLang="en-US" sz="2800" dirty="0"/>
              <a:t>Information:</a:t>
            </a:r>
          </a:p>
          <a:p>
            <a:pPr marL="0" indent="0" eaLnBrk="1" hangingPunct="1">
              <a:buFont typeface="Wingdings" panose="05000000000000000000" pitchFamily="2" charset="2"/>
              <a:buNone/>
            </a:pPr>
            <a:r>
              <a:rPr lang="en-US" altLang="en-US" sz="2000" dirty="0"/>
              <a:t>Pseudonyms or codes, </a:t>
            </a:r>
          </a:p>
          <a:p>
            <a:pPr marL="0" indent="0" eaLnBrk="1" hangingPunct="1">
              <a:buFont typeface="Wingdings" panose="05000000000000000000" pitchFamily="2" charset="2"/>
              <a:buNone/>
            </a:pPr>
            <a:r>
              <a:rPr lang="en-US" altLang="en-US" sz="2000" dirty="0"/>
              <a:t>data protections (paper and electronic, short and long-term)</a:t>
            </a:r>
          </a:p>
          <a:p>
            <a:pPr marL="0" indent="0" eaLnBrk="1" hangingPunct="1">
              <a:buFont typeface="Wingdings" panose="05000000000000000000" pitchFamily="2" charset="2"/>
              <a:buNone/>
            </a:pPr>
            <a:r>
              <a:rPr lang="en-US" altLang="en-US" sz="2000" dirty="0"/>
              <a:t>controlled access</a:t>
            </a:r>
          </a:p>
          <a:p>
            <a:pPr marL="0" indent="0" eaLnBrk="1" hangingPunct="1">
              <a:buFont typeface="Wingdings" panose="05000000000000000000" pitchFamily="2" charset="2"/>
              <a:buNone/>
            </a:pPr>
            <a:r>
              <a:rPr lang="en-US" altLang="en-US" sz="2000" dirty="0"/>
              <a:t>individual identifying characteristics</a:t>
            </a:r>
          </a:p>
          <a:p>
            <a:pPr marL="0" indent="0" eaLnBrk="1" hangingPunct="1">
              <a:buFont typeface="Wingdings" panose="05000000000000000000" pitchFamily="2" charset="2"/>
              <a:buNone/>
            </a:pPr>
            <a:r>
              <a:rPr lang="en-US" altLang="en-US" sz="2000" dirty="0"/>
              <a:t>Certificate of Confidentiality</a:t>
            </a:r>
          </a:p>
        </p:txBody>
      </p:sp>
      <p:sp>
        <p:nvSpPr>
          <p:cNvPr id="5734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31535D32-F47F-4484-BF40-E623B3753B1C}" type="slidenum">
              <a:rPr lang="en-US" altLang="en-US" smtClean="0">
                <a:solidFill>
                  <a:srgbClr val="FFFFFF"/>
                </a:solidFill>
              </a:rPr>
              <a:pPr/>
              <a:t>20</a:t>
            </a:fld>
            <a:endParaRPr lang="en-US" altLang="en-US">
              <a:solidFill>
                <a:srgbClr val="FFFFFF"/>
              </a:solidFill>
            </a:endParaRPr>
          </a:p>
        </p:txBody>
      </p:sp>
      <p:sp>
        <p:nvSpPr>
          <p:cNvPr id="4" name="Title 1"/>
          <p:cNvSpPr txBox="1">
            <a:spLocks/>
          </p:cNvSpPr>
          <p:nvPr/>
        </p:nvSpPr>
        <p:spPr>
          <a:xfrm>
            <a:off x="457200" y="457200"/>
            <a:ext cx="8077200" cy="685800"/>
          </a:xfrm>
          <a:prstGeom prst="rect">
            <a:avLst/>
          </a:prstGeom>
        </p:spPr>
        <p:txBody>
          <a:bodyPr/>
          <a:lstStyle>
            <a:lvl1pPr algn="l" rtl="0" fontAlgn="base">
              <a:spcBef>
                <a:spcPct val="0"/>
              </a:spcBef>
              <a:spcAft>
                <a:spcPct val="0"/>
              </a:spcAft>
              <a:defRPr sz="3000" kern="1200" cap="small">
                <a:solidFill>
                  <a:schemeClr val="tx2"/>
                </a:solidFill>
                <a:latin typeface="+mj-lt"/>
                <a:ea typeface="ＭＳ Ｐゴシック" charset="0"/>
                <a:cs typeface="+mj-cs"/>
              </a:defRPr>
            </a:lvl1pPr>
            <a:lvl2pPr algn="l" rtl="0" fontAlgn="base">
              <a:spcBef>
                <a:spcPct val="0"/>
              </a:spcBef>
              <a:spcAft>
                <a:spcPct val="0"/>
              </a:spcAft>
              <a:defRPr sz="3000">
                <a:solidFill>
                  <a:schemeClr val="tx2"/>
                </a:solidFill>
                <a:latin typeface="Century Schoolbook" charset="0"/>
                <a:ea typeface="ＭＳ Ｐゴシック" charset="0"/>
              </a:defRPr>
            </a:lvl2pPr>
            <a:lvl3pPr algn="l" rtl="0" fontAlgn="base">
              <a:spcBef>
                <a:spcPct val="0"/>
              </a:spcBef>
              <a:spcAft>
                <a:spcPct val="0"/>
              </a:spcAft>
              <a:defRPr sz="3000">
                <a:solidFill>
                  <a:schemeClr val="tx2"/>
                </a:solidFill>
                <a:latin typeface="Century Schoolbook" charset="0"/>
                <a:ea typeface="ＭＳ Ｐゴシック" charset="0"/>
              </a:defRPr>
            </a:lvl3pPr>
            <a:lvl4pPr algn="l" rtl="0" fontAlgn="base">
              <a:spcBef>
                <a:spcPct val="0"/>
              </a:spcBef>
              <a:spcAft>
                <a:spcPct val="0"/>
              </a:spcAft>
              <a:defRPr sz="3000">
                <a:solidFill>
                  <a:schemeClr val="tx2"/>
                </a:solidFill>
                <a:latin typeface="Century Schoolbook" charset="0"/>
                <a:ea typeface="ＭＳ Ｐゴシック" charset="0"/>
              </a:defRPr>
            </a:lvl4pPr>
            <a:lvl5pPr algn="l" rtl="0" fontAlgn="base">
              <a:spcBef>
                <a:spcPct val="0"/>
              </a:spcBef>
              <a:spcAft>
                <a:spcPct val="0"/>
              </a:spcAft>
              <a:defRPr sz="3000">
                <a:solidFill>
                  <a:schemeClr val="tx2"/>
                </a:solidFill>
                <a:latin typeface="Century Schoolbook" charset="0"/>
                <a:ea typeface="ＭＳ Ｐゴシック" charset="0"/>
              </a:defRPr>
            </a:lvl5pPr>
            <a:lvl6pPr marL="457200" algn="l" rtl="0" fontAlgn="base">
              <a:spcBef>
                <a:spcPct val="0"/>
              </a:spcBef>
              <a:spcAft>
                <a:spcPct val="0"/>
              </a:spcAft>
              <a:defRPr sz="3000">
                <a:solidFill>
                  <a:schemeClr val="tx2"/>
                </a:solidFill>
                <a:latin typeface="Century Schoolbook" charset="0"/>
                <a:ea typeface="ＭＳ Ｐゴシック" charset="0"/>
              </a:defRPr>
            </a:lvl6pPr>
            <a:lvl7pPr marL="914400" algn="l" rtl="0" fontAlgn="base">
              <a:spcBef>
                <a:spcPct val="0"/>
              </a:spcBef>
              <a:spcAft>
                <a:spcPct val="0"/>
              </a:spcAft>
              <a:defRPr sz="3000">
                <a:solidFill>
                  <a:schemeClr val="tx2"/>
                </a:solidFill>
                <a:latin typeface="Century Schoolbook" charset="0"/>
                <a:ea typeface="ＭＳ Ｐゴシック" charset="0"/>
              </a:defRPr>
            </a:lvl7pPr>
            <a:lvl8pPr marL="1371600" algn="l" rtl="0" fontAlgn="base">
              <a:spcBef>
                <a:spcPct val="0"/>
              </a:spcBef>
              <a:spcAft>
                <a:spcPct val="0"/>
              </a:spcAft>
              <a:defRPr sz="3000">
                <a:solidFill>
                  <a:schemeClr val="tx2"/>
                </a:solidFill>
                <a:latin typeface="Century Schoolbook" charset="0"/>
                <a:ea typeface="ＭＳ Ｐゴシック" charset="0"/>
              </a:defRPr>
            </a:lvl8pPr>
            <a:lvl9pPr marL="1828800" algn="l" rtl="0" fontAlgn="base">
              <a:spcBef>
                <a:spcPct val="0"/>
              </a:spcBef>
              <a:spcAft>
                <a:spcPct val="0"/>
              </a:spcAft>
              <a:defRPr sz="3000">
                <a:solidFill>
                  <a:schemeClr val="tx2"/>
                </a:solidFill>
                <a:latin typeface="Century Schoolbook" charset="0"/>
                <a:ea typeface="ＭＳ Ｐゴシック" charset="0"/>
              </a:defRPr>
            </a:lvl9pPr>
          </a:lstStyle>
          <a:p>
            <a:pPr>
              <a:defRPr/>
            </a:pPr>
            <a:r>
              <a:rPr lang="en-US" sz="3800" dirty="0">
                <a:solidFill>
                  <a:srgbClr val="000000"/>
                </a:solidFill>
              </a:rPr>
              <a:t>Protections </a:t>
            </a:r>
            <a:r>
              <a:rPr lang="en-US" sz="2800" dirty="0">
                <a:solidFill>
                  <a:srgbClr val="000000"/>
                </a:solidFill>
              </a:rPr>
              <a:t>(minimize risk)</a:t>
            </a:r>
          </a:p>
        </p:txBody>
      </p:sp>
      <p:pic>
        <p:nvPicPr>
          <p:cNvPr id="57349" name="Picture 6" descr="C:\Users\D1039Q4\Downloads\eNIH_OER_Master_Logo_2Colo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5638800"/>
            <a:ext cx="30146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Slide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7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b="1" dirty="0"/>
              <a:t>CPHS</a:t>
            </a:r>
            <a:br>
              <a:rPr lang="en-US" dirty="0"/>
            </a:br>
            <a:r>
              <a:rPr lang="en-US" dirty="0"/>
              <a:t>Committee for the </a:t>
            </a:r>
            <a:br>
              <a:rPr lang="en-US" dirty="0"/>
            </a:br>
            <a:r>
              <a:rPr lang="en-US" dirty="0"/>
              <a:t>Protection of Human Subjects</a:t>
            </a:r>
          </a:p>
        </p:txBody>
      </p:sp>
      <p:sp>
        <p:nvSpPr>
          <p:cNvPr id="3" name="Content Placeholder 2"/>
          <p:cNvSpPr>
            <a:spLocks noGrp="1"/>
          </p:cNvSpPr>
          <p:nvPr>
            <p:ph sz="quarter" idx="13"/>
          </p:nvPr>
        </p:nvSpPr>
        <p:spPr/>
        <p:txBody>
          <a:bodyPr/>
          <a:lstStyle/>
          <a:p>
            <a:r>
              <a:rPr lang="en-US" dirty="0"/>
              <a:t>Dartmouth College</a:t>
            </a:r>
          </a:p>
          <a:p>
            <a:r>
              <a:rPr lang="en-US" dirty="0"/>
              <a:t>Relying Agreements with:</a:t>
            </a:r>
          </a:p>
          <a:p>
            <a:pPr lvl="1"/>
            <a:r>
              <a:rPr lang="en-US" dirty="0"/>
              <a:t>other academic institutions</a:t>
            </a:r>
          </a:p>
          <a:p>
            <a:pPr lvl="1"/>
            <a:r>
              <a:rPr lang="en-US" dirty="0"/>
              <a:t>Hospitals or Health Clinics</a:t>
            </a:r>
          </a:p>
          <a:p>
            <a:pPr lvl="1"/>
            <a:r>
              <a:rPr lang="en-US" dirty="0"/>
              <a:t>Start up companies</a:t>
            </a:r>
          </a:p>
        </p:txBody>
      </p:sp>
      <p:sp>
        <p:nvSpPr>
          <p:cNvPr id="5" name="Slide Number Placeholder 4"/>
          <p:cNvSpPr>
            <a:spLocks noGrp="1"/>
          </p:cNvSpPr>
          <p:nvPr>
            <p:ph type="sldNum" sz="quarter" idx="12"/>
          </p:nvPr>
        </p:nvSpPr>
        <p:spPr/>
        <p:txBody>
          <a:bodyPr/>
          <a:lstStyle/>
          <a:p>
            <a:pPr>
              <a:defRPr/>
            </a:pPr>
            <a:fld id="{D3C37C35-436A-45FB-9266-6357FB2B3B9D}" type="slidenum">
              <a:rPr lang="en-US" altLang="en-US" smtClean="0"/>
              <a:pPr>
                <a:defRPr/>
              </a:pPr>
              <a:t>21</a:t>
            </a:fld>
            <a:endParaRPr lang="en-US" alt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581400"/>
            <a:ext cx="2466975" cy="1847850"/>
          </a:xfrm>
          <a:prstGeom prst="rect">
            <a:avLst/>
          </a:prstGeom>
        </p:spPr>
      </p:pic>
      <p:pic>
        <p:nvPicPr>
          <p:cNvPr id="9" name="slide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45543009"/>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2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609600" y="762000"/>
            <a:ext cx="7772400" cy="58896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Helvetica" pitchFamily="34" charset="0"/>
                <a:ea typeface="ＭＳ Ｐゴシック" pitchFamily="-48" charset="-128"/>
              </a:defRPr>
            </a:lvl1pPr>
            <a:lvl2pPr marL="742950" indent="-285750">
              <a:defRPr sz="2400">
                <a:solidFill>
                  <a:schemeClr val="tx1"/>
                </a:solidFill>
                <a:latin typeface="Helvetica" pitchFamily="34" charset="0"/>
                <a:ea typeface="ＭＳ Ｐゴシック" pitchFamily="-48" charset="-128"/>
              </a:defRPr>
            </a:lvl2pPr>
            <a:lvl3pPr marL="1143000" indent="-228600">
              <a:defRPr sz="2400">
                <a:solidFill>
                  <a:schemeClr val="tx1"/>
                </a:solidFill>
                <a:latin typeface="Helvetica" pitchFamily="34" charset="0"/>
                <a:ea typeface="ＭＳ Ｐゴシック" pitchFamily="-48" charset="-128"/>
              </a:defRPr>
            </a:lvl3pPr>
            <a:lvl4pPr marL="1600200" indent="-228600">
              <a:defRPr sz="2400">
                <a:solidFill>
                  <a:schemeClr val="tx1"/>
                </a:solidFill>
                <a:latin typeface="Helvetica" pitchFamily="34" charset="0"/>
                <a:ea typeface="ＭＳ Ｐゴシック" pitchFamily="-48" charset="-128"/>
              </a:defRPr>
            </a:lvl4pPr>
            <a:lvl5pPr marL="2057400" indent="-228600">
              <a:defRPr sz="2400">
                <a:solidFill>
                  <a:schemeClr val="tx1"/>
                </a:solidFill>
                <a:latin typeface="Helvetica" pitchFamily="34" charset="0"/>
                <a:ea typeface="ＭＳ Ｐゴシック" pitchFamily="-48" charset="-128"/>
              </a:defRPr>
            </a:lvl5pPr>
            <a:lvl6pPr marL="2514600" indent="-228600" eaLnBrk="0" fontAlgn="base" hangingPunct="0">
              <a:spcBef>
                <a:spcPct val="0"/>
              </a:spcBef>
              <a:spcAft>
                <a:spcPct val="0"/>
              </a:spcAft>
              <a:defRPr sz="2400">
                <a:solidFill>
                  <a:schemeClr val="tx1"/>
                </a:solidFill>
                <a:latin typeface="Helvetica" pitchFamily="34" charset="0"/>
                <a:ea typeface="ＭＳ Ｐゴシック" pitchFamily="-48" charset="-128"/>
              </a:defRPr>
            </a:lvl6pPr>
            <a:lvl7pPr marL="2971800" indent="-228600" eaLnBrk="0" fontAlgn="base" hangingPunct="0">
              <a:spcBef>
                <a:spcPct val="0"/>
              </a:spcBef>
              <a:spcAft>
                <a:spcPct val="0"/>
              </a:spcAft>
              <a:defRPr sz="2400">
                <a:solidFill>
                  <a:schemeClr val="tx1"/>
                </a:solidFill>
                <a:latin typeface="Helvetica" pitchFamily="34" charset="0"/>
                <a:ea typeface="ＭＳ Ｐゴシック" pitchFamily="-48" charset="-128"/>
              </a:defRPr>
            </a:lvl7pPr>
            <a:lvl8pPr marL="3429000" indent="-228600" eaLnBrk="0" fontAlgn="base" hangingPunct="0">
              <a:spcBef>
                <a:spcPct val="0"/>
              </a:spcBef>
              <a:spcAft>
                <a:spcPct val="0"/>
              </a:spcAft>
              <a:defRPr sz="2400">
                <a:solidFill>
                  <a:schemeClr val="tx1"/>
                </a:solidFill>
                <a:latin typeface="Helvetica" pitchFamily="34" charset="0"/>
                <a:ea typeface="ＭＳ Ｐゴシック" pitchFamily="-48" charset="-128"/>
              </a:defRPr>
            </a:lvl8pPr>
            <a:lvl9pPr marL="3886200" indent="-228600" eaLnBrk="0" fontAlgn="base" hangingPunct="0">
              <a:spcBef>
                <a:spcPct val="0"/>
              </a:spcBef>
              <a:spcAft>
                <a:spcPct val="0"/>
              </a:spcAft>
              <a:defRPr sz="2400">
                <a:solidFill>
                  <a:schemeClr val="tx1"/>
                </a:solidFill>
                <a:latin typeface="Helvetica" pitchFamily="34" charset="0"/>
                <a:ea typeface="ＭＳ Ｐゴシック" pitchFamily="-48" charset="-128"/>
              </a:defRPr>
            </a:lvl9pPr>
          </a:lstStyle>
          <a:p>
            <a:pPr>
              <a:defRPr/>
            </a:pPr>
            <a:r>
              <a:rPr lang="en-US" sz="3200">
                <a:solidFill>
                  <a:schemeClr val="bg1"/>
                </a:solidFill>
              </a:rPr>
              <a:t>Undergraduate </a:t>
            </a:r>
            <a:r>
              <a:rPr lang="en-US" altLang="en-US" sz="3200">
                <a:solidFill>
                  <a:schemeClr val="bg1"/>
                </a:solidFill>
              </a:rPr>
              <a:t>‘</a:t>
            </a:r>
            <a:r>
              <a:rPr lang="en-US" sz="3200">
                <a:solidFill>
                  <a:schemeClr val="bg1"/>
                </a:solidFill>
              </a:rPr>
              <a:t>research</a:t>
            </a:r>
            <a:r>
              <a:rPr lang="en-US" altLang="en-US" sz="3200">
                <a:solidFill>
                  <a:schemeClr val="bg1"/>
                </a:solidFill>
              </a:rPr>
              <a:t>’</a:t>
            </a:r>
            <a:r>
              <a:rPr lang="en-US" sz="3200">
                <a:solidFill>
                  <a:schemeClr val="bg1"/>
                </a:solidFill>
              </a:rPr>
              <a:t> / </a:t>
            </a:r>
            <a:r>
              <a:rPr lang="en-US" altLang="en-US" sz="3200">
                <a:solidFill>
                  <a:schemeClr val="bg1"/>
                </a:solidFill>
              </a:rPr>
              <a:t>‘</a:t>
            </a:r>
            <a:r>
              <a:rPr lang="en-US" sz="3200">
                <a:solidFill>
                  <a:schemeClr val="bg1"/>
                </a:solidFill>
              </a:rPr>
              <a:t>project</a:t>
            </a:r>
            <a:r>
              <a:rPr lang="en-US" altLang="en-US" sz="3200">
                <a:solidFill>
                  <a:schemeClr val="bg1"/>
                </a:solidFill>
              </a:rPr>
              <a:t>’</a:t>
            </a:r>
            <a:endParaRPr lang="en-US" sz="3200">
              <a:solidFill>
                <a:schemeClr val="bg1"/>
              </a:solidFill>
            </a:endParaRPr>
          </a:p>
        </p:txBody>
      </p:sp>
      <p:sp>
        <p:nvSpPr>
          <p:cNvPr id="4" name="Title 3"/>
          <p:cNvSpPr>
            <a:spLocks noGrp="1"/>
          </p:cNvSpPr>
          <p:nvPr>
            <p:ph type="title"/>
          </p:nvPr>
        </p:nvSpPr>
        <p:spPr/>
        <p:txBody>
          <a:bodyPr>
            <a:normAutofit/>
          </a:bodyPr>
          <a:lstStyle/>
          <a:p>
            <a:pPr algn="ctr" eaLnBrk="1" hangingPunct="1">
              <a:defRPr/>
            </a:pPr>
            <a:r>
              <a:rPr lang="en-US" sz="3200" dirty="0">
                <a:solidFill>
                  <a:schemeClr val="tx1"/>
                </a:solidFill>
                <a:ea typeface="ＭＳ Ｐゴシック" charset="0"/>
              </a:rPr>
              <a:t>Process of ethical review of student research at Dartmouth College:</a:t>
            </a:r>
            <a:endParaRPr lang="en-US" dirty="0">
              <a:solidFill>
                <a:schemeClr val="tx1"/>
              </a:solidFill>
              <a:ea typeface="ＭＳ Ｐゴシック" charset="0"/>
            </a:endParaRPr>
          </a:p>
        </p:txBody>
      </p:sp>
      <p:graphicFrame>
        <p:nvGraphicFramePr>
          <p:cNvPr id="7" name="Table 6"/>
          <p:cNvGraphicFramePr>
            <a:graphicFrameLocks noGrp="1"/>
          </p:cNvGraphicFramePr>
          <p:nvPr/>
        </p:nvGraphicFramePr>
        <p:xfrm>
          <a:off x="1295400" y="1981200"/>
          <a:ext cx="6096000" cy="3429000"/>
        </p:xfrm>
        <a:graphic>
          <a:graphicData uri="http://schemas.openxmlformats.org/drawingml/2006/table">
            <a:tbl>
              <a:tblPr firstRow="1" bandRow="1">
                <a:tableStyleId>{69012ECD-51FC-41F1-AA8D-1B2483CD663E}</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593140">
                <a:tc>
                  <a:txBody>
                    <a:bodyPr/>
                    <a:lstStyle/>
                    <a:p>
                      <a:pPr algn="ctr"/>
                      <a:r>
                        <a:rPr lang="en-US" sz="2400" dirty="0"/>
                        <a:t>Classroom Coursework or Assignments</a:t>
                      </a:r>
                    </a:p>
                  </a:txBody>
                  <a:tcPr/>
                </a:tc>
                <a:tc>
                  <a:txBody>
                    <a:bodyPr/>
                    <a:lstStyle/>
                    <a:p>
                      <a:pPr algn="ctr"/>
                      <a:r>
                        <a:rPr lang="en-US" sz="2400" dirty="0"/>
                        <a:t>Independent student projects, theses, etc.</a:t>
                      </a:r>
                    </a:p>
                  </a:txBody>
                  <a:tcPr/>
                </a:tc>
                <a:extLst>
                  <a:ext uri="{0D108BD9-81ED-4DB2-BD59-A6C34878D82A}">
                    <a16:rowId xmlns:a16="http://schemas.microsoft.com/office/drawing/2014/main" val="10000"/>
                  </a:ext>
                </a:extLst>
              </a:tr>
              <a:tr h="1835860">
                <a:tc>
                  <a:txBody>
                    <a:bodyPr/>
                    <a:lstStyle/>
                    <a:p>
                      <a:endParaRPr lang="en-US" sz="1800" dirty="0"/>
                    </a:p>
                    <a:p>
                      <a:endParaRPr lang="en-US" sz="1800" dirty="0"/>
                    </a:p>
                    <a:p>
                      <a:r>
                        <a:rPr lang="en-US" sz="1800" dirty="0"/>
                        <a:t>Receive</a:t>
                      </a:r>
                      <a:r>
                        <a:rPr lang="en-US" sz="1800" baseline="0" dirty="0"/>
                        <a:t> review via your Professor or instructor</a:t>
                      </a:r>
                      <a:endParaRPr lang="en-US" sz="1800" dirty="0"/>
                    </a:p>
                  </a:txBody>
                  <a:tcPr/>
                </a:tc>
                <a:tc>
                  <a:txBody>
                    <a:bodyPr/>
                    <a:lstStyle/>
                    <a:p>
                      <a:endParaRPr lang="en-US" sz="1800" dirty="0"/>
                    </a:p>
                    <a:p>
                      <a:r>
                        <a:rPr lang="en-US" sz="1800" dirty="0"/>
                        <a:t>Receive review</a:t>
                      </a:r>
                      <a:r>
                        <a:rPr lang="en-US" sz="1800" baseline="0" dirty="0"/>
                        <a:t> from your faculty advisor, and Committee for the Protection of Human Subjects (CPHS)</a:t>
                      </a:r>
                      <a:endParaRPr lang="en-US" sz="1800" dirty="0"/>
                    </a:p>
                  </a:txBody>
                  <a:tcPr/>
                </a:tc>
                <a:extLst>
                  <a:ext uri="{0D108BD9-81ED-4DB2-BD59-A6C34878D82A}">
                    <a16:rowId xmlns:a16="http://schemas.microsoft.com/office/drawing/2014/main" val="10001"/>
                  </a:ext>
                </a:extLst>
              </a:tr>
            </a:tbl>
          </a:graphicData>
        </a:graphic>
      </p:graphicFrame>
      <p:pic>
        <p:nvPicPr>
          <p:cNvPr id="2" name="Slide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2" y="618518"/>
            <a:ext cx="7773338" cy="2048482"/>
          </a:xfrm>
        </p:spPr>
        <p:txBody>
          <a:bodyPr/>
          <a:lstStyle/>
          <a:p>
            <a:r>
              <a:rPr lang="en-US" dirty="0"/>
              <a:t>What does the process look like when a project needs review?</a:t>
            </a:r>
          </a:p>
        </p:txBody>
      </p:sp>
      <p:sp>
        <p:nvSpPr>
          <p:cNvPr id="6" name="Slide Number Placeholder 5"/>
          <p:cNvSpPr>
            <a:spLocks noGrp="1"/>
          </p:cNvSpPr>
          <p:nvPr>
            <p:ph type="sldNum" sz="quarter" idx="12"/>
          </p:nvPr>
        </p:nvSpPr>
        <p:spPr/>
        <p:txBody>
          <a:bodyPr/>
          <a:lstStyle/>
          <a:p>
            <a:pPr>
              <a:defRPr/>
            </a:pPr>
            <a:fld id="{B33E3032-DF25-4FD4-B4B2-4D87951B6EE5}" type="slidenum">
              <a:rPr lang="en-US" altLang="en-US" smtClean="0"/>
              <a:pPr>
                <a:defRPr/>
              </a:pPr>
              <a:t>23</a:t>
            </a:fld>
            <a:endParaRPr lang="en-US" altLang="en-US"/>
          </a:p>
        </p:txBody>
      </p:sp>
      <p:pic>
        <p:nvPicPr>
          <p:cNvPr id="9" name="Content Placeholder 8"/>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1981200" y="2238078"/>
            <a:ext cx="5105400" cy="3824122"/>
          </a:xfrm>
        </p:spPr>
      </p:pic>
      <p:pic>
        <p:nvPicPr>
          <p:cNvPr id="3" name="Slide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184601896"/>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7D743CE0-3DBF-44C4-8027-55E7817F4CE3}" type="slidenum">
              <a:rPr lang="en-US" altLang="en-US" smtClean="0">
                <a:solidFill>
                  <a:srgbClr val="FFFFFF"/>
                </a:solidFill>
              </a:rPr>
              <a:pPr/>
              <a:t>24</a:t>
            </a:fld>
            <a:endParaRPr lang="en-US" altLang="en-US">
              <a:solidFill>
                <a:srgbClr val="FFFFFF"/>
              </a:solidFill>
            </a:endParaRPr>
          </a:p>
        </p:txBody>
      </p:sp>
      <p:sp>
        <p:nvSpPr>
          <p:cNvPr id="65539" name="Rectangle 4"/>
          <p:cNvSpPr>
            <a:spLocks noChangeArrowheads="1"/>
          </p:cNvSpPr>
          <p:nvPr/>
        </p:nvSpPr>
        <p:spPr bwMode="auto">
          <a:xfrm>
            <a:off x="914400" y="685800"/>
            <a:ext cx="43021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r>
              <a:rPr lang="en-US" altLang="en-US" sz="3600" dirty="0"/>
              <a:t>Research?  Regulatory definition</a:t>
            </a:r>
          </a:p>
          <a:p>
            <a:r>
              <a:rPr lang="en-US" altLang="en-US" sz="3600" dirty="0"/>
              <a:t>	</a:t>
            </a:r>
            <a:endParaRPr lang="en-US" altLang="en-US" sz="3600" dirty="0">
              <a:solidFill>
                <a:srgbClr val="B82E55"/>
              </a:solidFill>
            </a:endParaRPr>
          </a:p>
        </p:txBody>
      </p:sp>
      <p:sp>
        <p:nvSpPr>
          <p:cNvPr id="226311" name="Text Box 7"/>
          <p:cNvSpPr txBox="1">
            <a:spLocks noChangeArrowheads="1"/>
          </p:cNvSpPr>
          <p:nvPr/>
        </p:nvSpPr>
        <p:spPr bwMode="auto">
          <a:xfrm>
            <a:off x="3505200" y="1219200"/>
            <a:ext cx="4267200" cy="4385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r>
              <a:rPr lang="en-US" altLang="en-US" sz="2800" b="1" i="1" dirty="0">
                <a:solidFill>
                  <a:schemeClr val="accent1">
                    <a:lumMod val="50000"/>
                  </a:schemeClr>
                </a:solidFill>
              </a:rPr>
              <a:t>Research</a:t>
            </a:r>
            <a:r>
              <a:rPr lang="en-US" altLang="en-US" sz="2800" b="1" dirty="0">
                <a:solidFill>
                  <a:schemeClr val="accent1">
                    <a:lumMod val="50000"/>
                  </a:schemeClr>
                </a:solidFill>
              </a:rPr>
              <a:t> means a systematic investigation, including research development, testing and evaluation, designed to develop or contribute to generalizable knowledge. </a:t>
            </a:r>
          </a:p>
          <a:p>
            <a:pPr>
              <a:spcBef>
                <a:spcPct val="50000"/>
              </a:spcBef>
            </a:pPr>
            <a:endParaRPr lang="en-US" altLang="en-US" dirty="0"/>
          </a:p>
        </p:txBody>
      </p:sp>
      <p:pic>
        <p:nvPicPr>
          <p:cNvPr id="2" name="Slide 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6311"/>
                                        </p:tgtEl>
                                        <p:attrNameLst>
                                          <p:attrName>style.visibility</p:attrName>
                                        </p:attrNameLst>
                                      </p:cBhvr>
                                      <p:to>
                                        <p:strVal val="visible"/>
                                      </p:to>
                                    </p:set>
                                    <p:animEffect transition="in" filter="fade">
                                      <p:cBhvr>
                                        <p:cTn id="7" dur="2000"/>
                                        <p:tgtEl>
                                          <p:spTgt spid="226311"/>
                                        </p:tgtEl>
                                      </p:cBhvr>
                                    </p:animEffect>
                                  </p:childTnLst>
                                </p:cTn>
                              </p:par>
                            </p:childTnLst>
                          </p:cTn>
                        </p:par>
                        <p:par>
                          <p:cTn id="8" fill="hold">
                            <p:stCondLst>
                              <p:cond delay="2250"/>
                            </p:stCondLst>
                            <p:childTnLst>
                              <p:par>
                                <p:cTn id="9" presetID="1" presetClass="mediacall" presetSubtype="0" fill="hold" nodeType="afterEffect">
                                  <p:stCondLst>
                                    <p:cond delay="0"/>
                                  </p:stCondLst>
                                  <p:childTnLst>
                                    <p:cmd type="call" cmd="playFrom(0.0)">
                                      <p:cBhvr>
                                        <p:cTn id="10" dur="221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bldLst>
      <p:bldP spid="2263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B4DC3878-2006-4E42-B059-848AB1FA6C0E}" type="slidenum">
              <a:rPr lang="en-US" altLang="en-US" smtClean="0">
                <a:solidFill>
                  <a:srgbClr val="FFFFFF"/>
                </a:solidFill>
              </a:rPr>
              <a:pPr/>
              <a:t>25</a:t>
            </a:fld>
            <a:endParaRPr lang="en-US" altLang="en-US">
              <a:solidFill>
                <a:srgbClr val="FFFFFF"/>
              </a:solidFill>
            </a:endParaRPr>
          </a:p>
        </p:txBody>
      </p:sp>
      <p:sp>
        <p:nvSpPr>
          <p:cNvPr id="67587" name="Rectangle 5"/>
          <p:cNvSpPr>
            <a:spLocks noChangeArrowheads="1"/>
          </p:cNvSpPr>
          <p:nvPr/>
        </p:nvSpPr>
        <p:spPr bwMode="auto">
          <a:xfrm>
            <a:off x="919767" y="381000"/>
            <a:ext cx="5943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r>
              <a:rPr lang="en-US" altLang="en-US" sz="2400" dirty="0"/>
              <a:t>Research? 	</a:t>
            </a:r>
            <a:r>
              <a:rPr lang="en-US" altLang="en-US" sz="2400" dirty="0">
                <a:solidFill>
                  <a:srgbClr val="B82E55"/>
                </a:solidFill>
              </a:rPr>
              <a:t>yes</a:t>
            </a:r>
          </a:p>
          <a:p>
            <a:endParaRPr lang="en-US" altLang="en-US" sz="2400" dirty="0"/>
          </a:p>
          <a:p>
            <a:r>
              <a:rPr lang="en-US" altLang="en-US" sz="3600" dirty="0"/>
              <a:t>Human subject involved?</a:t>
            </a:r>
          </a:p>
        </p:txBody>
      </p:sp>
      <p:sp>
        <p:nvSpPr>
          <p:cNvPr id="227334" name="Text Box 6"/>
          <p:cNvSpPr txBox="1">
            <a:spLocks noChangeArrowheads="1"/>
          </p:cNvSpPr>
          <p:nvPr/>
        </p:nvSpPr>
        <p:spPr bwMode="auto">
          <a:xfrm>
            <a:off x="914400" y="1765995"/>
            <a:ext cx="79248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Helvetica" panose="020B0604020202020204" pitchFamily="34" charset="0"/>
                <a:ea typeface="MS PGothic" panose="020B0600070205080204" pitchFamily="34" charset="-128"/>
              </a:defRPr>
            </a:lvl1pPr>
            <a:lvl2pPr>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r>
              <a:rPr lang="en-US" altLang="en-US" sz="2400" b="1" i="1" dirty="0">
                <a:solidFill>
                  <a:schemeClr val="accent1">
                    <a:lumMod val="50000"/>
                  </a:schemeClr>
                </a:solidFill>
              </a:rPr>
              <a:t>Human subject</a:t>
            </a:r>
            <a:r>
              <a:rPr lang="en-US" altLang="en-US" sz="2400" b="1" dirty="0">
                <a:solidFill>
                  <a:schemeClr val="accent1">
                    <a:lumMod val="50000"/>
                  </a:schemeClr>
                </a:solidFill>
              </a:rPr>
              <a:t> means a living individual about whom an investigator (whether professional or student) conducting research obtains:</a:t>
            </a:r>
          </a:p>
          <a:p>
            <a:pPr lvl="1"/>
            <a:r>
              <a:rPr lang="en-US" altLang="en-US" sz="2400" b="1" dirty="0">
                <a:solidFill>
                  <a:schemeClr val="accent1">
                    <a:lumMod val="50000"/>
                  </a:schemeClr>
                </a:solidFill>
              </a:rPr>
              <a:t>(1) Data through intervention or interaction with the individual, or</a:t>
            </a:r>
            <a:br>
              <a:rPr lang="en-US" altLang="en-US" sz="2400" b="1" dirty="0">
                <a:solidFill>
                  <a:schemeClr val="accent1">
                    <a:lumMod val="50000"/>
                  </a:schemeClr>
                </a:solidFill>
              </a:rPr>
            </a:br>
            <a:r>
              <a:rPr lang="en-US" altLang="en-US" sz="2400" b="1" dirty="0">
                <a:solidFill>
                  <a:schemeClr val="accent1">
                    <a:lumMod val="50000"/>
                  </a:schemeClr>
                </a:solidFill>
              </a:rPr>
              <a:t>(2) Identifiable private information</a:t>
            </a:r>
            <a:r>
              <a:rPr lang="en-US" altLang="en-US" b="1" dirty="0">
                <a:solidFill>
                  <a:schemeClr val="accent1">
                    <a:lumMod val="50000"/>
                  </a:schemeClr>
                </a:solidFill>
              </a:rPr>
              <a:t>.</a:t>
            </a:r>
            <a:endParaRPr lang="en-US" altLang="en-US" dirty="0">
              <a:solidFill>
                <a:schemeClr val="accent1">
                  <a:lumMod val="50000"/>
                </a:schemeClr>
              </a:solidFill>
            </a:endParaRPr>
          </a:p>
          <a:p>
            <a:endParaRPr lang="en-US" altLang="en-US" dirty="0"/>
          </a:p>
          <a:p>
            <a:pPr>
              <a:spcBef>
                <a:spcPct val="50000"/>
              </a:spcBef>
            </a:pPr>
            <a:r>
              <a:rPr lang="en-US" altLang="en-US" sz="3600" dirty="0"/>
              <a:t>Not Human Subject?</a:t>
            </a:r>
          </a:p>
          <a:p>
            <a:pPr>
              <a:spcBef>
                <a:spcPct val="50000"/>
              </a:spcBef>
            </a:pPr>
            <a:r>
              <a:rPr lang="en-US" altLang="en-US" sz="2400" b="1" dirty="0">
                <a:solidFill>
                  <a:schemeClr val="accent1">
                    <a:lumMod val="50000"/>
                  </a:schemeClr>
                </a:solidFill>
              </a:rPr>
              <a:t>-Study involved de-identified data</a:t>
            </a:r>
          </a:p>
          <a:p>
            <a:pPr>
              <a:spcBef>
                <a:spcPct val="50000"/>
              </a:spcBef>
            </a:pPr>
            <a:r>
              <a:rPr lang="en-US" altLang="en-US" sz="2400" b="1" dirty="0">
                <a:solidFill>
                  <a:schemeClr val="accent1">
                    <a:lumMod val="50000"/>
                  </a:schemeClr>
                </a:solidFill>
              </a:rPr>
              <a:t>-Study involves data from people no longer living</a:t>
            </a:r>
          </a:p>
        </p:txBody>
      </p:sp>
      <p:pic>
        <p:nvPicPr>
          <p:cNvPr id="3" name="Slide 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7334"/>
                                        </p:tgtEl>
                                        <p:attrNameLst>
                                          <p:attrName>style.visibility</p:attrName>
                                        </p:attrNameLst>
                                      </p:cBhvr>
                                      <p:to>
                                        <p:strVal val="visible"/>
                                      </p:to>
                                    </p:set>
                                    <p:animEffect transition="in" filter="fade">
                                      <p:cBhvr>
                                        <p:cTn id="7" dur="2000"/>
                                        <p:tgtEl>
                                          <p:spTgt spid="227334"/>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633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childTnLst>
        </p:cTn>
      </p:par>
    </p:tnLst>
    <p:bldLst>
      <p:bldP spid="2273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899B68B5-EEB1-4B18-B290-FA0E552B5662}" type="slidenum">
              <a:rPr lang="en-US" altLang="en-US" smtClean="0">
                <a:solidFill>
                  <a:srgbClr val="FFFFFF"/>
                </a:solidFill>
              </a:rPr>
              <a:pPr/>
              <a:t>26</a:t>
            </a:fld>
            <a:endParaRPr lang="en-US" altLang="en-US">
              <a:solidFill>
                <a:srgbClr val="FFFFFF"/>
              </a:solidFill>
            </a:endParaRPr>
          </a:p>
        </p:txBody>
      </p:sp>
      <p:sp>
        <p:nvSpPr>
          <p:cNvPr id="69635" name="Rectangle 4"/>
          <p:cNvSpPr>
            <a:spLocks noChangeArrowheads="1"/>
          </p:cNvSpPr>
          <p:nvPr/>
        </p:nvSpPr>
        <p:spPr bwMode="auto">
          <a:xfrm>
            <a:off x="1676400" y="685800"/>
            <a:ext cx="59436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endParaRPr lang="en-US" altLang="en-US" sz="2000" dirty="0">
              <a:solidFill>
                <a:srgbClr val="B82E55"/>
              </a:solidFill>
            </a:endParaRPr>
          </a:p>
          <a:p>
            <a:pPr algn="ctr"/>
            <a:r>
              <a:rPr lang="en-US" altLang="en-US" sz="3600" dirty="0"/>
              <a:t>Exempt from IRB review?  </a:t>
            </a:r>
          </a:p>
          <a:p>
            <a:r>
              <a:rPr lang="en-US" altLang="en-US" sz="2000" dirty="0"/>
              <a:t>	</a:t>
            </a:r>
            <a:endParaRPr lang="en-US" altLang="en-US" sz="2000" dirty="0">
              <a:solidFill>
                <a:srgbClr val="0B6919"/>
              </a:solidFill>
            </a:endParaRPr>
          </a:p>
        </p:txBody>
      </p:sp>
      <p:sp>
        <p:nvSpPr>
          <p:cNvPr id="2" name="TextBox 1"/>
          <p:cNvSpPr txBox="1"/>
          <p:nvPr/>
        </p:nvSpPr>
        <p:spPr>
          <a:xfrm>
            <a:off x="1066800" y="2362200"/>
            <a:ext cx="7391870" cy="2677656"/>
          </a:xfrm>
          <a:prstGeom prst="rect">
            <a:avLst/>
          </a:prstGeom>
          <a:noFill/>
        </p:spPr>
        <p:txBody>
          <a:bodyPr wrap="square" rtlCol="0">
            <a:spAutoFit/>
          </a:bodyPr>
          <a:lstStyle/>
          <a:p>
            <a:r>
              <a:rPr lang="en-US" sz="2400" dirty="0"/>
              <a:t>Categories include:</a:t>
            </a:r>
          </a:p>
          <a:p>
            <a:r>
              <a:rPr lang="en-US" sz="2400" dirty="0"/>
              <a:t>- Research that only includes survey procedures, interview procedures, or observation of public behavior </a:t>
            </a:r>
          </a:p>
          <a:p>
            <a:r>
              <a:rPr lang="en-US" sz="2400" dirty="0"/>
              <a:t>- Research involving benign behavioral interventions in conjunction with the collection of information </a:t>
            </a:r>
          </a:p>
          <a:p>
            <a:r>
              <a:rPr lang="en-US" sz="2400" dirty="0"/>
              <a:t>- Secondary research  data and information </a:t>
            </a:r>
          </a:p>
        </p:txBody>
      </p:sp>
      <p:pic>
        <p:nvPicPr>
          <p:cNvPr id="3" name="Slide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CD866639-0A6A-4BE8-AB1F-4A5AB5537ACB}" type="slidenum">
              <a:rPr lang="en-US" altLang="en-US" smtClean="0">
                <a:solidFill>
                  <a:srgbClr val="FFFFFF"/>
                </a:solidFill>
              </a:rPr>
              <a:pPr/>
              <a:t>27</a:t>
            </a:fld>
            <a:endParaRPr lang="en-US" altLang="en-US">
              <a:solidFill>
                <a:srgbClr val="FFFFFF"/>
              </a:solidFill>
            </a:endParaRPr>
          </a:p>
        </p:txBody>
      </p:sp>
      <p:sp>
        <p:nvSpPr>
          <p:cNvPr id="71683" name="Rectangle 4"/>
          <p:cNvSpPr>
            <a:spLocks noChangeArrowheads="1"/>
          </p:cNvSpPr>
          <p:nvPr/>
        </p:nvSpPr>
        <p:spPr bwMode="auto">
          <a:xfrm>
            <a:off x="914400" y="685800"/>
            <a:ext cx="777240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r>
              <a:rPr lang="en-US" altLang="en-US" sz="2400" dirty="0"/>
              <a:t>Research?  Regulatory definition</a:t>
            </a:r>
          </a:p>
          <a:p>
            <a:r>
              <a:rPr lang="en-US" altLang="en-US" sz="2400" dirty="0"/>
              <a:t>	</a:t>
            </a:r>
            <a:r>
              <a:rPr lang="en-US" altLang="en-US" sz="2400" dirty="0">
                <a:solidFill>
                  <a:srgbClr val="B82E55"/>
                </a:solidFill>
              </a:rPr>
              <a:t>yes</a:t>
            </a:r>
          </a:p>
          <a:p>
            <a:r>
              <a:rPr lang="en-US" altLang="en-US" sz="2400" dirty="0"/>
              <a:t>Human subject involved?  Regulatory definition</a:t>
            </a:r>
          </a:p>
          <a:p>
            <a:r>
              <a:rPr lang="en-US" altLang="en-US" sz="2400" dirty="0"/>
              <a:t>	</a:t>
            </a:r>
            <a:r>
              <a:rPr lang="en-US" altLang="en-US" sz="2400" dirty="0">
                <a:solidFill>
                  <a:srgbClr val="B82E55"/>
                </a:solidFill>
              </a:rPr>
              <a:t>yes</a:t>
            </a:r>
          </a:p>
          <a:p>
            <a:r>
              <a:rPr lang="en-US" altLang="en-US" sz="2400" dirty="0"/>
              <a:t>Exempt from IRB review?  8 categories</a:t>
            </a:r>
          </a:p>
          <a:p>
            <a:r>
              <a:rPr lang="en-US" altLang="en-US" sz="2400" dirty="0"/>
              <a:t>	</a:t>
            </a:r>
            <a:r>
              <a:rPr lang="en-US" altLang="en-US" sz="2400" dirty="0">
                <a:solidFill>
                  <a:schemeClr val="accent1">
                    <a:lumMod val="50000"/>
                  </a:schemeClr>
                </a:solidFill>
              </a:rPr>
              <a:t>no</a:t>
            </a:r>
          </a:p>
          <a:p>
            <a:r>
              <a:rPr lang="en-US" altLang="en-US" sz="3600" dirty="0"/>
              <a:t>Eligible for expedited review? Minimal risk?</a:t>
            </a:r>
          </a:p>
          <a:p>
            <a:r>
              <a:rPr lang="en-US" altLang="en-US" sz="2400" b="1" dirty="0">
                <a:solidFill>
                  <a:schemeClr val="accent1">
                    <a:lumMod val="50000"/>
                  </a:schemeClr>
                </a:solidFill>
              </a:rPr>
              <a:t>The probability and magnitude of harm or discomfort anticipated in the research are not greater in and of themselves than those ordinarily encountered in daily life or during the performance of routine physical or psychological examinations or tests.</a:t>
            </a:r>
          </a:p>
          <a:p>
            <a:endParaRPr lang="en-US" altLang="en-US" dirty="0"/>
          </a:p>
        </p:txBody>
      </p:sp>
      <p:pic>
        <p:nvPicPr>
          <p:cNvPr id="3" name="Slide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5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Helvetica" panose="020B0604020202020204" pitchFamily="34" charset="0"/>
                <a:cs typeface="Helvetica" panose="020B0604020202020204" pitchFamily="34" charset="0"/>
              </a:rPr>
              <a:t>EXPEDITED Categories</a:t>
            </a:r>
          </a:p>
        </p:txBody>
      </p:sp>
      <p:sp>
        <p:nvSpPr>
          <p:cNvPr id="4" name="Footer Placeholder 3"/>
          <p:cNvSpPr>
            <a:spLocks noGrp="1"/>
          </p:cNvSpPr>
          <p:nvPr>
            <p:ph type="ftr" sz="quarter" idx="11"/>
          </p:nvPr>
        </p:nvSpPr>
        <p:spPr/>
        <p:txBody>
          <a:bodyPr/>
          <a:lstStyle/>
          <a:p>
            <a:pPr>
              <a:defRPr/>
            </a:pPr>
            <a:endParaRPr lang="en-US" dirty="0"/>
          </a:p>
        </p:txBody>
      </p:sp>
      <p:sp>
        <p:nvSpPr>
          <p:cNvPr id="3" name="Slide Number Placeholder 2"/>
          <p:cNvSpPr>
            <a:spLocks noGrp="1"/>
          </p:cNvSpPr>
          <p:nvPr>
            <p:ph type="sldNum" sz="quarter" idx="12"/>
          </p:nvPr>
        </p:nvSpPr>
        <p:spPr/>
        <p:txBody>
          <a:bodyPr/>
          <a:lstStyle/>
          <a:p>
            <a:pPr>
              <a:defRPr/>
            </a:pPr>
            <a:fld id="{53409897-AC2E-4664-9431-35E1CF089E9C}" type="slidenum">
              <a:rPr lang="en-US" altLang="en-US" smtClean="0"/>
              <a:pPr>
                <a:defRPr/>
              </a:pPr>
              <a:t>28</a:t>
            </a:fld>
            <a:endParaRPr lang="en-US" altLang="en-US"/>
          </a:p>
        </p:txBody>
      </p:sp>
      <p:sp>
        <p:nvSpPr>
          <p:cNvPr id="5" name="TextBox 4"/>
          <p:cNvSpPr txBox="1"/>
          <p:nvPr/>
        </p:nvSpPr>
        <p:spPr>
          <a:xfrm>
            <a:off x="428469" y="1657379"/>
            <a:ext cx="7701119" cy="5016758"/>
          </a:xfrm>
          <a:prstGeom prst="rect">
            <a:avLst/>
          </a:prstGeom>
          <a:noFill/>
        </p:spPr>
        <p:txBody>
          <a:bodyPr wrap="square" rtlCol="0">
            <a:spAutoFit/>
          </a:bodyPr>
          <a:lstStyle/>
          <a:p>
            <a:r>
              <a:rPr lang="en-US" sz="2000" dirty="0"/>
              <a:t>-</a:t>
            </a:r>
            <a:r>
              <a:rPr lang="en-US" sz="2000" b="1" dirty="0"/>
              <a:t>Category #2</a:t>
            </a:r>
            <a:r>
              <a:rPr lang="en-US" sz="2000" dirty="0"/>
              <a:t>: Collection of </a:t>
            </a:r>
            <a:r>
              <a:rPr lang="en-US" sz="2000" b="1" dirty="0"/>
              <a:t>blood samples </a:t>
            </a:r>
            <a:r>
              <a:rPr lang="en-US" sz="2000" dirty="0"/>
              <a:t>by finger stick, heel stick, ear stick, or venipuncture … </a:t>
            </a:r>
          </a:p>
          <a:p>
            <a:r>
              <a:rPr lang="en-US" sz="2000" dirty="0"/>
              <a:t>- </a:t>
            </a:r>
            <a:r>
              <a:rPr lang="en-US" sz="2000" b="1" dirty="0"/>
              <a:t>Category #3</a:t>
            </a:r>
            <a:r>
              <a:rPr lang="en-US" sz="2000" dirty="0"/>
              <a:t>: Prospective collection of </a:t>
            </a:r>
            <a:r>
              <a:rPr lang="en-US" sz="2000" b="1" dirty="0"/>
              <a:t>biological specimens </a:t>
            </a:r>
            <a:r>
              <a:rPr lang="en-US" sz="2000" dirty="0"/>
              <a:t>for research purposes by noninvasive means.</a:t>
            </a:r>
          </a:p>
          <a:p>
            <a:r>
              <a:rPr lang="en-US" sz="2000" dirty="0"/>
              <a:t>- </a:t>
            </a:r>
            <a:r>
              <a:rPr lang="en-US" sz="2000" b="1" dirty="0"/>
              <a:t>Category #4</a:t>
            </a:r>
            <a:r>
              <a:rPr lang="en-US" sz="2000" dirty="0"/>
              <a:t>: Collection of data through </a:t>
            </a:r>
            <a:r>
              <a:rPr lang="en-US" sz="2000" b="1" dirty="0"/>
              <a:t>noninvasive procedures </a:t>
            </a:r>
            <a:r>
              <a:rPr lang="en-US" sz="2000" dirty="0"/>
              <a:t>routinely employed in clinical practice… </a:t>
            </a:r>
          </a:p>
          <a:p>
            <a:r>
              <a:rPr lang="en-US" sz="2000" dirty="0"/>
              <a:t>- </a:t>
            </a:r>
            <a:r>
              <a:rPr lang="en-US" sz="2000" b="1" dirty="0"/>
              <a:t>Category #5</a:t>
            </a:r>
            <a:r>
              <a:rPr lang="en-US" sz="2000" dirty="0"/>
              <a:t>: Research involving materials (</a:t>
            </a:r>
            <a:r>
              <a:rPr lang="en-US" sz="2000" b="1" dirty="0"/>
              <a:t>data, </a:t>
            </a:r>
            <a:r>
              <a:rPr lang="en-US" sz="2000" dirty="0"/>
              <a:t>documents, records, or specimens)… </a:t>
            </a:r>
          </a:p>
          <a:p>
            <a:r>
              <a:rPr lang="en-US" sz="2000" dirty="0"/>
              <a:t>- </a:t>
            </a:r>
            <a:r>
              <a:rPr lang="en-US" sz="2000" b="1" dirty="0"/>
              <a:t>Category #6</a:t>
            </a:r>
            <a:r>
              <a:rPr lang="en-US" sz="2000" dirty="0"/>
              <a:t>: Collection of data from </a:t>
            </a:r>
            <a:r>
              <a:rPr lang="en-US" sz="2000" b="1" dirty="0"/>
              <a:t>voice, video, digital, or image recordings</a:t>
            </a:r>
            <a:r>
              <a:rPr lang="en-US" sz="2000" dirty="0"/>
              <a:t> made for research purposes </a:t>
            </a:r>
          </a:p>
          <a:p>
            <a:r>
              <a:rPr lang="en-US" sz="2000" dirty="0"/>
              <a:t>- </a:t>
            </a:r>
            <a:r>
              <a:rPr lang="en-US" sz="2000" b="1" dirty="0"/>
              <a:t>Category #7: </a:t>
            </a:r>
            <a:r>
              <a:rPr lang="en-US" sz="2000" dirty="0"/>
              <a:t>Research on individual or group characteristics or </a:t>
            </a:r>
            <a:r>
              <a:rPr lang="en-US" sz="2000" b="1" dirty="0"/>
              <a:t>behavior </a:t>
            </a:r>
            <a:r>
              <a:rPr lang="en-US" sz="2000" dirty="0"/>
              <a:t>(including, but not limited to, research on perception, cognition, motivation, identity, language, communication, cultural beliefs or practices, and social behavior) or research employing </a:t>
            </a:r>
            <a:r>
              <a:rPr lang="en-US" sz="2000" b="1" dirty="0"/>
              <a:t>survey, interview</a:t>
            </a:r>
            <a:r>
              <a:rPr lang="en-US" sz="2000" dirty="0"/>
              <a:t>, oral history, focus group, program evaluation, human factors evaluation, or quality assurance methodologies. </a:t>
            </a:r>
          </a:p>
        </p:txBody>
      </p:sp>
      <p:pic>
        <p:nvPicPr>
          <p:cNvPr id="6" name="Slide 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92994964"/>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3AF795C9-5AB7-4A12-9FA6-B3939ED05FB6}" type="slidenum">
              <a:rPr lang="en-US" altLang="en-US" smtClean="0">
                <a:solidFill>
                  <a:srgbClr val="FFFFFF"/>
                </a:solidFill>
              </a:rPr>
              <a:pPr/>
              <a:t>29</a:t>
            </a:fld>
            <a:endParaRPr lang="en-US" altLang="en-US">
              <a:solidFill>
                <a:srgbClr val="FFFFFF"/>
              </a:solidFill>
            </a:endParaRPr>
          </a:p>
        </p:txBody>
      </p:sp>
      <p:sp>
        <p:nvSpPr>
          <p:cNvPr id="81923" name="Rectangle 4"/>
          <p:cNvSpPr>
            <a:spLocks noChangeArrowheads="1"/>
          </p:cNvSpPr>
          <p:nvPr/>
        </p:nvSpPr>
        <p:spPr bwMode="auto">
          <a:xfrm>
            <a:off x="914400" y="533400"/>
            <a:ext cx="77724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r>
              <a:rPr lang="en-US" altLang="en-US" sz="2000" dirty="0"/>
              <a:t>Research? 			</a:t>
            </a:r>
            <a:r>
              <a:rPr lang="en-US" altLang="en-US" sz="2000" dirty="0">
                <a:solidFill>
                  <a:srgbClr val="B82E55"/>
                </a:solidFill>
              </a:rPr>
              <a:t>yes</a:t>
            </a:r>
          </a:p>
          <a:p>
            <a:endParaRPr lang="en-US" altLang="en-US" sz="2000" dirty="0"/>
          </a:p>
          <a:p>
            <a:r>
              <a:rPr lang="en-US" altLang="en-US" sz="2000" dirty="0"/>
              <a:t>Human subject involved? 	</a:t>
            </a:r>
            <a:r>
              <a:rPr lang="en-US" altLang="en-US" sz="2000" dirty="0">
                <a:solidFill>
                  <a:srgbClr val="B82E55"/>
                </a:solidFill>
              </a:rPr>
              <a:t>yes</a:t>
            </a:r>
          </a:p>
          <a:p>
            <a:endParaRPr lang="en-US" altLang="en-US" sz="2000" dirty="0">
              <a:solidFill>
                <a:srgbClr val="B82E55"/>
              </a:solidFill>
            </a:endParaRPr>
          </a:p>
          <a:p>
            <a:r>
              <a:rPr lang="en-US" altLang="en-US" sz="2000" dirty="0"/>
              <a:t>Exempt from IRB review? 	</a:t>
            </a:r>
            <a:r>
              <a:rPr lang="en-US" altLang="en-US" sz="2000" dirty="0">
                <a:solidFill>
                  <a:schemeClr val="accent1">
                    <a:lumMod val="50000"/>
                  </a:schemeClr>
                </a:solidFill>
              </a:rPr>
              <a:t>no</a:t>
            </a:r>
          </a:p>
          <a:p>
            <a:endParaRPr lang="en-US" altLang="en-US" sz="2000" dirty="0">
              <a:solidFill>
                <a:srgbClr val="0B6919"/>
              </a:solidFill>
            </a:endParaRPr>
          </a:p>
          <a:p>
            <a:r>
              <a:rPr lang="en-US" altLang="en-US" sz="2000" dirty="0"/>
              <a:t>Eligible for expedited review?	</a:t>
            </a:r>
            <a:r>
              <a:rPr lang="en-US" altLang="en-US" sz="2000" dirty="0">
                <a:solidFill>
                  <a:schemeClr val="accent1">
                    <a:lumMod val="50000"/>
                  </a:schemeClr>
                </a:solidFill>
              </a:rPr>
              <a:t>No</a:t>
            </a:r>
          </a:p>
          <a:p>
            <a:endParaRPr lang="en-US" altLang="en-US" sz="2000" dirty="0">
              <a:solidFill>
                <a:schemeClr val="accent1">
                  <a:lumMod val="50000"/>
                </a:schemeClr>
              </a:solidFill>
            </a:endParaRPr>
          </a:p>
          <a:p>
            <a:endParaRPr lang="en-US" altLang="en-US" sz="2000" dirty="0"/>
          </a:p>
          <a:p>
            <a:r>
              <a:rPr lang="en-US" altLang="en-US" sz="3600" dirty="0"/>
              <a:t>IRB review at convened meeting</a:t>
            </a:r>
          </a:p>
          <a:p>
            <a:r>
              <a:rPr lang="en-US" altLang="en-US" sz="3600" dirty="0"/>
              <a:t>	</a:t>
            </a:r>
            <a:endParaRPr lang="en-US" altLang="en-US" sz="3600" dirty="0">
              <a:solidFill>
                <a:schemeClr val="accent1">
                  <a:lumMod val="75000"/>
                </a:schemeClr>
              </a:solidFill>
            </a:endParaRPr>
          </a:p>
        </p:txBody>
      </p:sp>
      <p:pic>
        <p:nvPicPr>
          <p:cNvPr id="3" name="slide 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F02133D9-3370-4FED-AAB8-6ED16EF17CE9}" type="slidenum">
              <a:rPr lang="en-US" altLang="en-US" smtClean="0"/>
              <a:pPr/>
              <a:t>3</a:t>
            </a:fld>
            <a:endParaRPr lang="en-US" altLang="en-US"/>
          </a:p>
        </p:txBody>
      </p:sp>
      <p:sp>
        <p:nvSpPr>
          <p:cNvPr id="207876" name="Rectangle 4"/>
          <p:cNvSpPr>
            <a:spLocks noChangeArrowheads="1"/>
          </p:cNvSpPr>
          <p:nvPr/>
        </p:nvSpPr>
        <p:spPr bwMode="auto">
          <a:xfrm>
            <a:off x="653967" y="1828800"/>
            <a:ext cx="77724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endParaRPr lang="en-US" altLang="en-US" sz="2800" dirty="0"/>
          </a:p>
          <a:p>
            <a:r>
              <a:rPr lang="en-US" altLang="en-US" sz="2800" dirty="0"/>
              <a:t>History of ethical abuses and formulation of general ethical principles for research activities</a:t>
            </a:r>
          </a:p>
          <a:p>
            <a:endParaRPr lang="en-US" altLang="en-US" sz="2800" dirty="0"/>
          </a:p>
          <a:p>
            <a:r>
              <a:rPr lang="en-US" altLang="en-US" sz="2800" dirty="0"/>
              <a:t>Transformation of ethical principles into U.S. law and international law</a:t>
            </a:r>
          </a:p>
          <a:p>
            <a:endParaRPr lang="en-US" altLang="en-US" sz="2800" dirty="0"/>
          </a:p>
          <a:p>
            <a:r>
              <a:rPr lang="en-US" altLang="en-US" sz="2800" dirty="0"/>
              <a:t>Process of ethical review at Dartmouth College</a:t>
            </a:r>
          </a:p>
          <a:p>
            <a:endParaRPr lang="en-US" altLang="en-US" sz="2800" dirty="0"/>
          </a:p>
          <a:p>
            <a:endParaRPr lang="en-US" altLang="en-US" sz="28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7154" y="228600"/>
            <a:ext cx="2486025" cy="1838325"/>
          </a:xfrm>
          <a:prstGeom prst="rect">
            <a:avLst/>
          </a:prstGeom>
        </p:spPr>
      </p:pic>
      <p:pic>
        <p:nvPicPr>
          <p:cNvPr id="3" name="Slide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207876">
                                            <p:txEl>
                                              <p:pRg st="1" end="1"/>
                                            </p:txEl>
                                          </p:spTgt>
                                        </p:tgtEl>
                                        <p:attrNameLst>
                                          <p:attrName>style.visibility</p:attrName>
                                        </p:attrNameLst>
                                      </p:cBhvr>
                                      <p:to>
                                        <p:strVal val="visible"/>
                                      </p:to>
                                    </p:set>
                                    <p:anim calcmode="lin" valueType="num">
                                      <p:cBhvr>
                                        <p:cTn id="7" dur="500" fill="hold"/>
                                        <p:tgtEl>
                                          <p:spTgt spid="207876">
                                            <p:txEl>
                                              <p:pRg st="1" end="1"/>
                                            </p:txEl>
                                          </p:spTgt>
                                        </p:tgtEl>
                                        <p:attrNameLst>
                                          <p:attrName>ppt_w</p:attrName>
                                        </p:attrNameLst>
                                      </p:cBhvr>
                                      <p:tavLst>
                                        <p:tav tm="0">
                                          <p:val>
                                            <p:strVal val="#ppt_w*0.05"/>
                                          </p:val>
                                        </p:tav>
                                        <p:tav tm="100000">
                                          <p:val>
                                            <p:strVal val="#ppt_w"/>
                                          </p:val>
                                        </p:tav>
                                      </p:tavLst>
                                    </p:anim>
                                    <p:anim calcmode="lin" valueType="num">
                                      <p:cBhvr>
                                        <p:cTn id="8" dur="500" fill="hold"/>
                                        <p:tgtEl>
                                          <p:spTgt spid="207876">
                                            <p:txEl>
                                              <p:pRg st="1" end="1"/>
                                            </p:txEl>
                                          </p:spTgt>
                                        </p:tgtEl>
                                        <p:attrNameLst>
                                          <p:attrName>ppt_h</p:attrName>
                                        </p:attrNameLst>
                                      </p:cBhvr>
                                      <p:tavLst>
                                        <p:tav tm="0">
                                          <p:val>
                                            <p:strVal val="#ppt_h"/>
                                          </p:val>
                                        </p:tav>
                                        <p:tav tm="100000">
                                          <p:val>
                                            <p:strVal val="#ppt_h"/>
                                          </p:val>
                                        </p:tav>
                                      </p:tavLst>
                                    </p:anim>
                                    <p:anim calcmode="lin" valueType="num">
                                      <p:cBhvr>
                                        <p:cTn id="9" dur="500" fill="hold"/>
                                        <p:tgtEl>
                                          <p:spTgt spid="207876">
                                            <p:txEl>
                                              <p:pRg st="1" end="1"/>
                                            </p:txEl>
                                          </p:spTgt>
                                        </p:tgtEl>
                                        <p:attrNameLst>
                                          <p:attrName>ppt_x</p:attrName>
                                        </p:attrNameLst>
                                      </p:cBhvr>
                                      <p:tavLst>
                                        <p:tav tm="0">
                                          <p:val>
                                            <p:strVal val="#ppt_x-.2"/>
                                          </p:val>
                                        </p:tav>
                                        <p:tav tm="100000">
                                          <p:val>
                                            <p:strVal val="#ppt_x"/>
                                          </p:val>
                                        </p:tav>
                                      </p:tavLst>
                                    </p:anim>
                                    <p:anim calcmode="lin" valueType="num">
                                      <p:cBhvr>
                                        <p:cTn id="10" dur="500" fill="hold"/>
                                        <p:tgtEl>
                                          <p:spTgt spid="207876">
                                            <p:txEl>
                                              <p:pRg st="1" end="1"/>
                                            </p:txEl>
                                          </p:spTgt>
                                        </p:tgtEl>
                                        <p:attrNameLst>
                                          <p:attrName>ppt_y</p:attrName>
                                        </p:attrNameLst>
                                      </p:cBhvr>
                                      <p:tavLst>
                                        <p:tav tm="0">
                                          <p:val>
                                            <p:strVal val="#ppt_y"/>
                                          </p:val>
                                        </p:tav>
                                        <p:tav tm="100000">
                                          <p:val>
                                            <p:strVal val="#ppt_y"/>
                                          </p:val>
                                        </p:tav>
                                      </p:tavLst>
                                    </p:anim>
                                    <p:animEffect transition="in" filter="fade">
                                      <p:cBhvr>
                                        <p:cTn id="11" dur="500"/>
                                        <p:tgtEl>
                                          <p:spTgt spid="207876">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207876">
                                            <p:txEl>
                                              <p:pRg st="3" end="3"/>
                                            </p:txEl>
                                          </p:spTgt>
                                        </p:tgtEl>
                                        <p:attrNameLst>
                                          <p:attrName>style.visibility</p:attrName>
                                        </p:attrNameLst>
                                      </p:cBhvr>
                                      <p:to>
                                        <p:strVal val="visible"/>
                                      </p:to>
                                    </p:set>
                                    <p:anim calcmode="lin" valueType="num">
                                      <p:cBhvr>
                                        <p:cTn id="16" dur="500" fill="hold"/>
                                        <p:tgtEl>
                                          <p:spTgt spid="207876">
                                            <p:txEl>
                                              <p:pRg st="3" end="3"/>
                                            </p:txEl>
                                          </p:spTgt>
                                        </p:tgtEl>
                                        <p:attrNameLst>
                                          <p:attrName>ppt_w</p:attrName>
                                        </p:attrNameLst>
                                      </p:cBhvr>
                                      <p:tavLst>
                                        <p:tav tm="0">
                                          <p:val>
                                            <p:strVal val="#ppt_w*0.05"/>
                                          </p:val>
                                        </p:tav>
                                        <p:tav tm="100000">
                                          <p:val>
                                            <p:strVal val="#ppt_w"/>
                                          </p:val>
                                        </p:tav>
                                      </p:tavLst>
                                    </p:anim>
                                    <p:anim calcmode="lin" valueType="num">
                                      <p:cBhvr>
                                        <p:cTn id="17" dur="500" fill="hold"/>
                                        <p:tgtEl>
                                          <p:spTgt spid="207876">
                                            <p:txEl>
                                              <p:pRg st="3" end="3"/>
                                            </p:txEl>
                                          </p:spTgt>
                                        </p:tgtEl>
                                        <p:attrNameLst>
                                          <p:attrName>ppt_h</p:attrName>
                                        </p:attrNameLst>
                                      </p:cBhvr>
                                      <p:tavLst>
                                        <p:tav tm="0">
                                          <p:val>
                                            <p:strVal val="#ppt_h"/>
                                          </p:val>
                                        </p:tav>
                                        <p:tav tm="100000">
                                          <p:val>
                                            <p:strVal val="#ppt_h"/>
                                          </p:val>
                                        </p:tav>
                                      </p:tavLst>
                                    </p:anim>
                                    <p:anim calcmode="lin" valueType="num">
                                      <p:cBhvr>
                                        <p:cTn id="18" dur="500" fill="hold"/>
                                        <p:tgtEl>
                                          <p:spTgt spid="207876">
                                            <p:txEl>
                                              <p:pRg st="3" end="3"/>
                                            </p:txEl>
                                          </p:spTgt>
                                        </p:tgtEl>
                                        <p:attrNameLst>
                                          <p:attrName>ppt_x</p:attrName>
                                        </p:attrNameLst>
                                      </p:cBhvr>
                                      <p:tavLst>
                                        <p:tav tm="0">
                                          <p:val>
                                            <p:strVal val="#ppt_x-.2"/>
                                          </p:val>
                                        </p:tav>
                                        <p:tav tm="100000">
                                          <p:val>
                                            <p:strVal val="#ppt_x"/>
                                          </p:val>
                                        </p:tav>
                                      </p:tavLst>
                                    </p:anim>
                                    <p:anim calcmode="lin" valueType="num">
                                      <p:cBhvr>
                                        <p:cTn id="19" dur="500" fill="hold"/>
                                        <p:tgtEl>
                                          <p:spTgt spid="207876">
                                            <p:txEl>
                                              <p:pRg st="3" end="3"/>
                                            </p:txEl>
                                          </p:spTgt>
                                        </p:tgtEl>
                                        <p:attrNameLst>
                                          <p:attrName>ppt_y</p:attrName>
                                        </p:attrNameLst>
                                      </p:cBhvr>
                                      <p:tavLst>
                                        <p:tav tm="0">
                                          <p:val>
                                            <p:strVal val="#ppt_y"/>
                                          </p:val>
                                        </p:tav>
                                        <p:tav tm="100000">
                                          <p:val>
                                            <p:strVal val="#ppt_y"/>
                                          </p:val>
                                        </p:tav>
                                      </p:tavLst>
                                    </p:anim>
                                    <p:animEffect transition="in" filter="fade">
                                      <p:cBhvr>
                                        <p:cTn id="20" dur="500"/>
                                        <p:tgtEl>
                                          <p:spTgt spid="207876">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207876">
                                            <p:txEl>
                                              <p:pRg st="5" end="5"/>
                                            </p:txEl>
                                          </p:spTgt>
                                        </p:tgtEl>
                                        <p:attrNameLst>
                                          <p:attrName>style.visibility</p:attrName>
                                        </p:attrNameLst>
                                      </p:cBhvr>
                                      <p:to>
                                        <p:strVal val="visible"/>
                                      </p:to>
                                    </p:set>
                                    <p:anim calcmode="lin" valueType="num">
                                      <p:cBhvr>
                                        <p:cTn id="25" dur="500" fill="hold"/>
                                        <p:tgtEl>
                                          <p:spTgt spid="207876">
                                            <p:txEl>
                                              <p:pRg st="5" end="5"/>
                                            </p:txEl>
                                          </p:spTgt>
                                        </p:tgtEl>
                                        <p:attrNameLst>
                                          <p:attrName>ppt_w</p:attrName>
                                        </p:attrNameLst>
                                      </p:cBhvr>
                                      <p:tavLst>
                                        <p:tav tm="0">
                                          <p:val>
                                            <p:strVal val="#ppt_w*0.05"/>
                                          </p:val>
                                        </p:tav>
                                        <p:tav tm="100000">
                                          <p:val>
                                            <p:strVal val="#ppt_w"/>
                                          </p:val>
                                        </p:tav>
                                      </p:tavLst>
                                    </p:anim>
                                    <p:anim calcmode="lin" valueType="num">
                                      <p:cBhvr>
                                        <p:cTn id="26" dur="500" fill="hold"/>
                                        <p:tgtEl>
                                          <p:spTgt spid="207876">
                                            <p:txEl>
                                              <p:pRg st="5" end="5"/>
                                            </p:txEl>
                                          </p:spTgt>
                                        </p:tgtEl>
                                        <p:attrNameLst>
                                          <p:attrName>ppt_h</p:attrName>
                                        </p:attrNameLst>
                                      </p:cBhvr>
                                      <p:tavLst>
                                        <p:tav tm="0">
                                          <p:val>
                                            <p:strVal val="#ppt_h"/>
                                          </p:val>
                                        </p:tav>
                                        <p:tav tm="100000">
                                          <p:val>
                                            <p:strVal val="#ppt_h"/>
                                          </p:val>
                                        </p:tav>
                                      </p:tavLst>
                                    </p:anim>
                                    <p:anim calcmode="lin" valueType="num">
                                      <p:cBhvr>
                                        <p:cTn id="27" dur="500" fill="hold"/>
                                        <p:tgtEl>
                                          <p:spTgt spid="207876">
                                            <p:txEl>
                                              <p:pRg st="5" end="5"/>
                                            </p:txEl>
                                          </p:spTgt>
                                        </p:tgtEl>
                                        <p:attrNameLst>
                                          <p:attrName>ppt_x</p:attrName>
                                        </p:attrNameLst>
                                      </p:cBhvr>
                                      <p:tavLst>
                                        <p:tav tm="0">
                                          <p:val>
                                            <p:strVal val="#ppt_x-.2"/>
                                          </p:val>
                                        </p:tav>
                                        <p:tav tm="100000">
                                          <p:val>
                                            <p:strVal val="#ppt_x"/>
                                          </p:val>
                                        </p:tav>
                                      </p:tavLst>
                                    </p:anim>
                                    <p:anim calcmode="lin" valueType="num">
                                      <p:cBhvr>
                                        <p:cTn id="28" dur="500" fill="hold"/>
                                        <p:tgtEl>
                                          <p:spTgt spid="207876">
                                            <p:txEl>
                                              <p:pRg st="5" end="5"/>
                                            </p:txEl>
                                          </p:spTgt>
                                        </p:tgtEl>
                                        <p:attrNameLst>
                                          <p:attrName>ppt_y</p:attrName>
                                        </p:attrNameLst>
                                      </p:cBhvr>
                                      <p:tavLst>
                                        <p:tav tm="0">
                                          <p:val>
                                            <p:strVal val="#ppt_y"/>
                                          </p:val>
                                        </p:tav>
                                        <p:tav tm="100000">
                                          <p:val>
                                            <p:strVal val="#ppt_y"/>
                                          </p:val>
                                        </p:tav>
                                      </p:tavLst>
                                    </p:anim>
                                    <p:animEffect transition="in" filter="fade">
                                      <p:cBhvr>
                                        <p:cTn id="29" dur="500"/>
                                        <p:tgtEl>
                                          <p:spTgt spid="207876">
                                            <p:txEl>
                                              <p:pRg st="5" end="5"/>
                                            </p:txEl>
                                          </p:spTgt>
                                        </p:tgtEl>
                                      </p:cBhvr>
                                    </p:animEffect>
                                  </p:childTnLst>
                                </p:cTn>
                              </p:par>
                            </p:childTnLst>
                          </p:cTn>
                        </p:par>
                        <p:par>
                          <p:cTn id="30" fill="hold">
                            <p:stCondLst>
                              <p:cond delay="500"/>
                            </p:stCondLst>
                            <p:childTnLst>
                              <p:par>
                                <p:cTn id="31" presetID="1" presetClass="mediacall" presetSubtype="0" fill="hold" nodeType="afterEffect">
                                  <p:stCondLst>
                                    <p:cond delay="0"/>
                                  </p:stCondLst>
                                  <p:childTnLst>
                                    <p:cmd type="call" cmd="playFrom(0.0)">
                                      <p:cBhvr>
                                        <p:cTn id="32" dur="237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020762"/>
          </a:xfrm>
        </p:spPr>
        <p:txBody>
          <a:bodyPr>
            <a:noAutofit/>
          </a:bodyPr>
          <a:lstStyle/>
          <a:p>
            <a:pPr eaLnBrk="1" hangingPunct="1">
              <a:defRPr/>
            </a:pPr>
            <a:r>
              <a:rPr lang="en-US" sz="3800" dirty="0">
                <a:solidFill>
                  <a:srgbClr val="000000"/>
                </a:solidFill>
                <a:ea typeface="ＭＳ Ｐゴシック" charset="0"/>
              </a:rPr>
              <a:t>Regulatory Criteria for Review</a:t>
            </a:r>
          </a:p>
        </p:txBody>
      </p:sp>
      <p:sp>
        <p:nvSpPr>
          <p:cNvPr id="3" name="Content Placeholder 2"/>
          <p:cNvSpPr>
            <a:spLocks noGrp="1"/>
          </p:cNvSpPr>
          <p:nvPr>
            <p:ph sz="quarter" idx="13"/>
          </p:nvPr>
        </p:nvSpPr>
        <p:spPr>
          <a:xfrm>
            <a:off x="1143000" y="1450975"/>
            <a:ext cx="7467600" cy="4873625"/>
          </a:xfrm>
        </p:spPr>
        <p:txBody>
          <a:bodyPr/>
          <a:lstStyle/>
          <a:p>
            <a:pPr marL="0" indent="0" eaLnBrk="1" hangingPunct="1">
              <a:buNone/>
              <a:defRPr/>
            </a:pPr>
            <a:r>
              <a:rPr lang="en-US" dirty="0">
                <a:ea typeface="ＭＳ Ｐゴシック" charset="0"/>
              </a:rPr>
              <a:t>-Scientific design appropriate</a:t>
            </a:r>
          </a:p>
          <a:p>
            <a:pPr eaLnBrk="1" hangingPunct="1">
              <a:buFont typeface="Wingdings" charset="0"/>
              <a:buChar char=""/>
              <a:defRPr/>
            </a:pPr>
            <a:endParaRPr lang="en-US" sz="500" dirty="0">
              <a:ea typeface="ＭＳ Ｐゴシック" charset="0"/>
            </a:endParaRPr>
          </a:p>
          <a:p>
            <a:pPr marL="0" indent="0" eaLnBrk="1" hangingPunct="1">
              <a:buFont typeface="Wingdings" charset="0"/>
              <a:buNone/>
              <a:defRPr/>
            </a:pPr>
            <a:endParaRPr lang="en-US" sz="500" dirty="0">
              <a:ea typeface="ＭＳ Ｐゴシック" charset="0"/>
            </a:endParaRPr>
          </a:p>
          <a:p>
            <a:pPr marL="0" indent="0" eaLnBrk="1" hangingPunct="1">
              <a:buNone/>
              <a:defRPr/>
            </a:pPr>
            <a:r>
              <a:rPr lang="en-US" dirty="0">
                <a:ea typeface="ＭＳ Ｐゴシック" charset="0"/>
              </a:rPr>
              <a:t>-Minimize risks and maximize benefits to participants</a:t>
            </a:r>
          </a:p>
          <a:p>
            <a:pPr eaLnBrk="1" hangingPunct="1">
              <a:buFont typeface="Wingdings" charset="0"/>
              <a:buChar char=""/>
              <a:defRPr/>
            </a:pPr>
            <a:endParaRPr lang="en-US" sz="500" dirty="0">
              <a:ea typeface="ＭＳ Ｐゴシック" charset="0"/>
            </a:endParaRPr>
          </a:p>
          <a:p>
            <a:pPr marL="0" indent="0" eaLnBrk="1" hangingPunct="1">
              <a:buNone/>
              <a:defRPr/>
            </a:pPr>
            <a:r>
              <a:rPr lang="en-US" dirty="0">
                <a:ea typeface="ＭＳ Ｐゴシック" charset="0"/>
              </a:rPr>
              <a:t>-Risk-benefit assessment for participants</a:t>
            </a:r>
          </a:p>
          <a:p>
            <a:pPr eaLnBrk="1" hangingPunct="1">
              <a:buFont typeface="Wingdings" charset="0"/>
              <a:buChar char=""/>
              <a:defRPr/>
            </a:pPr>
            <a:endParaRPr lang="en-US" sz="500" dirty="0">
              <a:ea typeface="ＭＳ Ｐゴシック" charset="0"/>
            </a:endParaRPr>
          </a:p>
          <a:p>
            <a:pPr marL="0" indent="0" eaLnBrk="1" hangingPunct="1">
              <a:buFont typeface="Wingdings" charset="0"/>
              <a:buNone/>
              <a:defRPr/>
            </a:pPr>
            <a:endParaRPr lang="en-US" sz="500" dirty="0">
              <a:ea typeface="ＭＳ Ｐゴシック" charset="0"/>
            </a:endParaRPr>
          </a:p>
          <a:p>
            <a:pPr marL="0" indent="0" eaLnBrk="1" hangingPunct="1">
              <a:buNone/>
              <a:defRPr/>
            </a:pPr>
            <a:r>
              <a:rPr lang="en-US" dirty="0">
                <a:ea typeface="ＭＳ Ｐゴシック" charset="0"/>
              </a:rPr>
              <a:t>-Appropriate and equitable selection of participants</a:t>
            </a:r>
          </a:p>
        </p:txBody>
      </p:sp>
      <p:sp>
        <p:nvSpPr>
          <p:cNvPr id="8397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17835550-440E-4D38-A173-C526E2C28949}" type="slidenum">
              <a:rPr lang="en-US" altLang="en-US" smtClean="0">
                <a:solidFill>
                  <a:srgbClr val="FFFFFF"/>
                </a:solidFill>
              </a:rPr>
              <a:pPr/>
              <a:t>30</a:t>
            </a:fld>
            <a:endParaRPr lang="en-US" altLang="en-US">
              <a:solidFill>
                <a:srgbClr val="FFFFFF"/>
              </a:solidFill>
            </a:endParaRPr>
          </a:p>
        </p:txBody>
      </p:sp>
      <p:pic>
        <p:nvPicPr>
          <p:cNvPr id="7" name="Slide 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560638"/>
            <a:ext cx="7696200" cy="3992562"/>
          </a:xfrm>
          <a:extLst>
            <a:ext uri="{FAA26D3D-D897-4be2-8F04-BA451C77F1D7}"/>
          </a:extLst>
        </p:spPr>
        <p:txBody>
          <a:bodyPr numCol="2">
            <a:normAutofit fontScale="92500" lnSpcReduction="20000"/>
          </a:bodyPr>
          <a:lstStyle/>
          <a:p>
            <a:pPr marL="90170" indent="0" eaLnBrk="1" hangingPunct="1">
              <a:buNone/>
              <a:defRPr/>
            </a:pPr>
            <a:r>
              <a:rPr lang="en-US" sz="2000" dirty="0">
                <a:solidFill>
                  <a:srgbClr val="000000"/>
                </a:solidFill>
                <a:ea typeface="ＭＳ Ｐゴシック" pitchFamily="-48" charset="-128"/>
              </a:rPr>
              <a:t>-research purpose</a:t>
            </a:r>
          </a:p>
          <a:p>
            <a:pPr marL="90170" indent="0" eaLnBrk="1" hangingPunct="1">
              <a:buNone/>
              <a:defRPr/>
            </a:pPr>
            <a:r>
              <a:rPr lang="en-US" sz="2000" dirty="0">
                <a:solidFill>
                  <a:srgbClr val="000000"/>
                </a:solidFill>
                <a:ea typeface="ＭＳ Ｐゴシック" pitchFamily="-48" charset="-128"/>
              </a:rPr>
              <a:t>-duration of participation</a:t>
            </a:r>
          </a:p>
          <a:p>
            <a:pPr marL="90170" indent="0" eaLnBrk="1" hangingPunct="1">
              <a:buNone/>
              <a:defRPr/>
            </a:pPr>
            <a:r>
              <a:rPr lang="en-US" sz="2000" dirty="0">
                <a:solidFill>
                  <a:srgbClr val="000000"/>
                </a:solidFill>
                <a:ea typeface="ＭＳ Ｐゴシック" pitchFamily="-48" charset="-128"/>
              </a:rPr>
              <a:t>-description of procedures, risks, benefits</a:t>
            </a:r>
          </a:p>
          <a:p>
            <a:pPr marL="90170" indent="0" eaLnBrk="1" hangingPunct="1">
              <a:buNone/>
              <a:defRPr/>
            </a:pPr>
            <a:r>
              <a:rPr lang="en-US" sz="2000" dirty="0">
                <a:solidFill>
                  <a:srgbClr val="000000"/>
                </a:solidFill>
                <a:ea typeface="ＭＳ Ｐゴシック" pitchFamily="-48" charset="-128"/>
              </a:rPr>
              <a:t>-alternatives to participation</a:t>
            </a:r>
          </a:p>
          <a:p>
            <a:pPr marL="90170" indent="0" eaLnBrk="1" hangingPunct="1">
              <a:buNone/>
              <a:defRPr/>
            </a:pPr>
            <a:r>
              <a:rPr lang="en-US" sz="2000" dirty="0">
                <a:solidFill>
                  <a:srgbClr val="000000"/>
                </a:solidFill>
                <a:ea typeface="ＭＳ Ｐゴシック" pitchFamily="-48" charset="-128"/>
              </a:rPr>
              <a:t>-extent of confidentiality of research records</a:t>
            </a:r>
          </a:p>
          <a:p>
            <a:pPr marL="433070" indent="-342900" eaLnBrk="1" hangingPunct="1">
              <a:buFont typeface="Wingdings" charset="0"/>
              <a:buChar char=""/>
              <a:defRPr/>
            </a:pPr>
            <a:endParaRPr lang="en-US" sz="2000" dirty="0">
              <a:solidFill>
                <a:srgbClr val="000000"/>
              </a:solidFill>
              <a:ea typeface="ＭＳ Ｐゴシック" pitchFamily="-48" charset="-128"/>
            </a:endParaRPr>
          </a:p>
          <a:p>
            <a:pPr marL="433070" indent="-342900" eaLnBrk="1" hangingPunct="1">
              <a:buFont typeface="Wingdings" charset="0"/>
              <a:buChar char=""/>
              <a:defRPr/>
            </a:pPr>
            <a:endParaRPr lang="en-US" sz="2000" dirty="0">
              <a:solidFill>
                <a:srgbClr val="000000"/>
              </a:solidFill>
              <a:ea typeface="ＭＳ Ｐゴシック" pitchFamily="-48" charset="-128"/>
            </a:endParaRPr>
          </a:p>
          <a:p>
            <a:pPr marL="433070" indent="-342900" eaLnBrk="1" hangingPunct="1">
              <a:buFont typeface="Wingdings" charset="0"/>
              <a:buChar char=""/>
              <a:defRPr/>
            </a:pPr>
            <a:endParaRPr lang="en-US" sz="2000" dirty="0">
              <a:solidFill>
                <a:srgbClr val="000000"/>
              </a:solidFill>
              <a:ea typeface="ＭＳ Ｐゴシック" pitchFamily="-48" charset="-128"/>
            </a:endParaRPr>
          </a:p>
          <a:p>
            <a:pPr marL="90170" indent="0" eaLnBrk="1" hangingPunct="1">
              <a:buNone/>
              <a:defRPr/>
            </a:pPr>
            <a:r>
              <a:rPr lang="en-US" sz="2000" dirty="0">
                <a:solidFill>
                  <a:srgbClr val="000000"/>
                </a:solidFill>
                <a:ea typeface="ＭＳ Ｐゴシック" pitchFamily="-48" charset="-128"/>
              </a:rPr>
              <a:t>-contact information for investigator</a:t>
            </a:r>
          </a:p>
          <a:p>
            <a:pPr marL="90170" indent="0" eaLnBrk="1" hangingPunct="1">
              <a:buNone/>
              <a:defRPr/>
            </a:pPr>
            <a:r>
              <a:rPr lang="en-US" sz="2000" dirty="0">
                <a:solidFill>
                  <a:srgbClr val="B82E55"/>
                </a:solidFill>
                <a:ea typeface="ＭＳ Ｐゴシック" pitchFamily="-48" charset="-128"/>
              </a:rPr>
              <a:t>-Assurance of a right to withdraw</a:t>
            </a:r>
          </a:p>
          <a:p>
            <a:pPr marL="90170" indent="0" eaLnBrk="1" hangingPunct="1">
              <a:buNone/>
              <a:defRPr/>
            </a:pPr>
            <a:r>
              <a:rPr lang="en-US" sz="2000" dirty="0">
                <a:solidFill>
                  <a:srgbClr val="B82E55"/>
                </a:solidFill>
                <a:ea typeface="ＭＳ Ｐゴシック" pitchFamily="-48" charset="-128"/>
              </a:rPr>
              <a:t>-Assurance of voluntariness</a:t>
            </a:r>
          </a:p>
          <a:p>
            <a:pPr marL="90170" indent="0" eaLnBrk="1" hangingPunct="1">
              <a:buNone/>
              <a:defRPr/>
            </a:pPr>
            <a:r>
              <a:rPr lang="en-US" sz="2000" dirty="0">
                <a:solidFill>
                  <a:srgbClr val="000000"/>
                </a:solidFill>
                <a:ea typeface="ＭＳ Ｐゴシック" pitchFamily="-48" charset="-128"/>
              </a:rPr>
              <a:t>-Authorization for research use and disclosure of protected health information.</a:t>
            </a:r>
          </a:p>
          <a:p>
            <a:pPr lvl="8">
              <a:defRPr/>
            </a:pPr>
            <a:endParaRPr lang="en-US" sz="1600" dirty="0">
              <a:ea typeface="ＭＳ Ｐゴシック" pitchFamily="-48" charset="-128"/>
            </a:endParaRPr>
          </a:p>
          <a:p>
            <a:pPr eaLnBrk="1" hangingPunct="1">
              <a:buFont typeface="Wingdings" charset="0"/>
              <a:buChar char=""/>
              <a:defRPr/>
            </a:pPr>
            <a:endParaRPr lang="en-US" sz="1200" dirty="0">
              <a:ea typeface="ＭＳ Ｐゴシック" charset="0"/>
            </a:endParaRPr>
          </a:p>
          <a:p>
            <a:pPr marL="0" indent="0" eaLnBrk="1" hangingPunct="1">
              <a:buFont typeface="Wingdings" charset="0"/>
              <a:buNone/>
              <a:defRPr/>
            </a:pPr>
            <a:endParaRPr lang="en-US" sz="1200" dirty="0">
              <a:ea typeface="ＭＳ Ｐゴシック" charset="0"/>
            </a:endParaRPr>
          </a:p>
        </p:txBody>
      </p:sp>
      <p:sp>
        <p:nvSpPr>
          <p:cNvPr id="8601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97EBFE8D-C731-44D6-B2A1-71324F273C66}" type="slidenum">
              <a:rPr lang="en-US" altLang="en-US" smtClean="0">
                <a:solidFill>
                  <a:srgbClr val="FFFFFF"/>
                </a:solidFill>
              </a:rPr>
              <a:pPr/>
              <a:t>31</a:t>
            </a:fld>
            <a:endParaRPr lang="en-US" altLang="en-US">
              <a:solidFill>
                <a:srgbClr val="FFFFFF"/>
              </a:solidFill>
            </a:endParaRPr>
          </a:p>
        </p:txBody>
      </p:sp>
      <p:sp>
        <p:nvSpPr>
          <p:cNvPr id="4" name="Title 1"/>
          <p:cNvSpPr txBox="1">
            <a:spLocks/>
          </p:cNvSpPr>
          <p:nvPr/>
        </p:nvSpPr>
        <p:spPr>
          <a:xfrm>
            <a:off x="457200" y="381000"/>
            <a:ext cx="8077200" cy="1020763"/>
          </a:xfrm>
          <a:prstGeom prst="rect">
            <a:avLst/>
          </a:prstGeom>
        </p:spPr>
        <p:txBody>
          <a:bodyPr/>
          <a:lstStyle>
            <a:lvl1pPr algn="l" rtl="0" fontAlgn="base">
              <a:spcBef>
                <a:spcPct val="0"/>
              </a:spcBef>
              <a:spcAft>
                <a:spcPct val="0"/>
              </a:spcAft>
              <a:defRPr sz="3000" kern="1200" cap="small">
                <a:solidFill>
                  <a:schemeClr val="tx2"/>
                </a:solidFill>
                <a:latin typeface="+mj-lt"/>
                <a:ea typeface="ＭＳ Ｐゴシック" charset="0"/>
                <a:cs typeface="+mj-cs"/>
              </a:defRPr>
            </a:lvl1pPr>
            <a:lvl2pPr algn="l" rtl="0" fontAlgn="base">
              <a:spcBef>
                <a:spcPct val="0"/>
              </a:spcBef>
              <a:spcAft>
                <a:spcPct val="0"/>
              </a:spcAft>
              <a:defRPr sz="3000">
                <a:solidFill>
                  <a:schemeClr val="tx2"/>
                </a:solidFill>
                <a:latin typeface="Century Schoolbook" charset="0"/>
                <a:ea typeface="ＭＳ Ｐゴシック" charset="0"/>
              </a:defRPr>
            </a:lvl2pPr>
            <a:lvl3pPr algn="l" rtl="0" fontAlgn="base">
              <a:spcBef>
                <a:spcPct val="0"/>
              </a:spcBef>
              <a:spcAft>
                <a:spcPct val="0"/>
              </a:spcAft>
              <a:defRPr sz="3000">
                <a:solidFill>
                  <a:schemeClr val="tx2"/>
                </a:solidFill>
                <a:latin typeface="Century Schoolbook" charset="0"/>
                <a:ea typeface="ＭＳ Ｐゴシック" charset="0"/>
              </a:defRPr>
            </a:lvl3pPr>
            <a:lvl4pPr algn="l" rtl="0" fontAlgn="base">
              <a:spcBef>
                <a:spcPct val="0"/>
              </a:spcBef>
              <a:spcAft>
                <a:spcPct val="0"/>
              </a:spcAft>
              <a:defRPr sz="3000">
                <a:solidFill>
                  <a:schemeClr val="tx2"/>
                </a:solidFill>
                <a:latin typeface="Century Schoolbook" charset="0"/>
                <a:ea typeface="ＭＳ Ｐゴシック" charset="0"/>
              </a:defRPr>
            </a:lvl4pPr>
            <a:lvl5pPr algn="l" rtl="0" fontAlgn="base">
              <a:spcBef>
                <a:spcPct val="0"/>
              </a:spcBef>
              <a:spcAft>
                <a:spcPct val="0"/>
              </a:spcAft>
              <a:defRPr sz="3000">
                <a:solidFill>
                  <a:schemeClr val="tx2"/>
                </a:solidFill>
                <a:latin typeface="Century Schoolbook" charset="0"/>
                <a:ea typeface="ＭＳ Ｐゴシック" charset="0"/>
              </a:defRPr>
            </a:lvl5pPr>
            <a:lvl6pPr marL="457200" algn="l" rtl="0" fontAlgn="base">
              <a:spcBef>
                <a:spcPct val="0"/>
              </a:spcBef>
              <a:spcAft>
                <a:spcPct val="0"/>
              </a:spcAft>
              <a:defRPr sz="3000">
                <a:solidFill>
                  <a:schemeClr val="tx2"/>
                </a:solidFill>
                <a:latin typeface="Century Schoolbook" charset="0"/>
                <a:ea typeface="ＭＳ Ｐゴシック" charset="0"/>
              </a:defRPr>
            </a:lvl6pPr>
            <a:lvl7pPr marL="914400" algn="l" rtl="0" fontAlgn="base">
              <a:spcBef>
                <a:spcPct val="0"/>
              </a:spcBef>
              <a:spcAft>
                <a:spcPct val="0"/>
              </a:spcAft>
              <a:defRPr sz="3000">
                <a:solidFill>
                  <a:schemeClr val="tx2"/>
                </a:solidFill>
                <a:latin typeface="Century Schoolbook" charset="0"/>
                <a:ea typeface="ＭＳ Ｐゴシック" charset="0"/>
              </a:defRPr>
            </a:lvl7pPr>
            <a:lvl8pPr marL="1371600" algn="l" rtl="0" fontAlgn="base">
              <a:spcBef>
                <a:spcPct val="0"/>
              </a:spcBef>
              <a:spcAft>
                <a:spcPct val="0"/>
              </a:spcAft>
              <a:defRPr sz="3000">
                <a:solidFill>
                  <a:schemeClr val="tx2"/>
                </a:solidFill>
                <a:latin typeface="Century Schoolbook" charset="0"/>
                <a:ea typeface="ＭＳ Ｐゴシック" charset="0"/>
              </a:defRPr>
            </a:lvl8pPr>
            <a:lvl9pPr marL="1828800" algn="l" rtl="0" fontAlgn="base">
              <a:spcBef>
                <a:spcPct val="0"/>
              </a:spcBef>
              <a:spcAft>
                <a:spcPct val="0"/>
              </a:spcAft>
              <a:defRPr sz="3000">
                <a:solidFill>
                  <a:schemeClr val="tx2"/>
                </a:solidFill>
                <a:latin typeface="Century Schoolbook" charset="0"/>
                <a:ea typeface="ＭＳ Ｐゴシック" charset="0"/>
              </a:defRPr>
            </a:lvl9pPr>
          </a:lstStyle>
          <a:p>
            <a:pPr>
              <a:defRPr/>
            </a:pPr>
            <a:r>
              <a:rPr lang="en-US" sz="3800" dirty="0">
                <a:solidFill>
                  <a:srgbClr val="000000"/>
                </a:solidFill>
              </a:rPr>
              <a:t>Regulatory Criteria for Review: Informed Consent</a:t>
            </a:r>
          </a:p>
        </p:txBody>
      </p:sp>
      <p:sp>
        <p:nvSpPr>
          <p:cNvPr id="3" name="TextBox 2"/>
          <p:cNvSpPr txBox="1"/>
          <p:nvPr/>
        </p:nvSpPr>
        <p:spPr>
          <a:xfrm>
            <a:off x="1143000" y="1752600"/>
            <a:ext cx="5962650" cy="461963"/>
          </a:xfrm>
          <a:prstGeom prst="rect">
            <a:avLst/>
          </a:prstGeom>
          <a:noFill/>
        </p:spPr>
        <p:txBody>
          <a:bodyPr wrap="none">
            <a:spAutoFit/>
          </a:bodyPr>
          <a:lstStyle/>
          <a:p>
            <a:pPr marL="90170">
              <a:defRPr/>
            </a:pPr>
            <a:r>
              <a:rPr lang="en-US" sz="2400" dirty="0">
                <a:latin typeface="+mn-lt"/>
                <a:ea typeface="ＭＳ Ｐゴシック" pitchFamily="-48" charset="-128"/>
                <a:cs typeface="ＭＳ Ｐゴシック" charset="0"/>
              </a:rPr>
              <a:t>A process, not a document </a:t>
            </a:r>
            <a:r>
              <a:rPr lang="en-US" sz="2400" dirty="0">
                <a:latin typeface="+mn-lt"/>
                <a:ea typeface="ＭＳ Ｐゴシック" pitchFamily="-48" charset="-128"/>
                <a:cs typeface="ＭＳ Ｐゴシック" charset="0"/>
                <a:sym typeface="Wingdings"/>
              </a:rPr>
              <a:t> Permission</a:t>
            </a:r>
            <a:endParaRPr lang="en-US" sz="2400" dirty="0">
              <a:latin typeface="+mn-lt"/>
              <a:ea typeface="ＭＳ Ｐゴシック" pitchFamily="-48" charset="-128"/>
              <a:cs typeface="ＭＳ Ｐゴシック" charset="0"/>
            </a:endParaRPr>
          </a:p>
        </p:txBody>
      </p:sp>
      <p:pic>
        <p:nvPicPr>
          <p:cNvPr id="8" name="slide 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1524000"/>
            <a:ext cx="7696200" cy="4602163"/>
          </a:xfrm>
        </p:spPr>
        <p:txBody>
          <a:bodyPr/>
          <a:lstStyle/>
          <a:p>
            <a:pPr lvl="1" eaLnBrk="1" hangingPunct="1">
              <a:buFont typeface="Wingdings 2" charset="0"/>
              <a:buChar char=""/>
              <a:defRPr/>
            </a:pPr>
            <a:endParaRPr lang="en-US" sz="2000" dirty="0">
              <a:solidFill>
                <a:srgbClr val="000000"/>
              </a:solidFill>
              <a:ea typeface="ＭＳ Ｐゴシック" charset="0"/>
            </a:endParaRPr>
          </a:p>
          <a:p>
            <a:pPr marL="366713" lvl="1" indent="0" eaLnBrk="1" hangingPunct="1">
              <a:buFont typeface="Wingdings 2" charset="0"/>
              <a:buNone/>
              <a:defRPr/>
            </a:pPr>
            <a:r>
              <a:rPr lang="en-US" sz="2400" dirty="0">
                <a:solidFill>
                  <a:srgbClr val="000000"/>
                </a:solidFill>
                <a:ea typeface="ＭＳ Ｐゴシック" charset="0"/>
              </a:rPr>
              <a:t>Alterations and waivers of consent or authorization require justifications by the investigator that satisfy specific regulatory criteria </a:t>
            </a:r>
          </a:p>
          <a:p>
            <a:pPr marL="366713" lvl="1" indent="0" eaLnBrk="1" hangingPunct="1">
              <a:buFont typeface="Wingdings 2" charset="0"/>
              <a:buNone/>
              <a:defRPr/>
            </a:pPr>
            <a:endParaRPr lang="en-US" sz="500" dirty="0">
              <a:solidFill>
                <a:srgbClr val="000000"/>
              </a:solidFill>
              <a:ea typeface="ＭＳ Ｐゴシック" charset="0"/>
            </a:endParaRPr>
          </a:p>
          <a:p>
            <a:pPr lvl="1" eaLnBrk="1" hangingPunct="1">
              <a:buFont typeface="Wingdings 2" charset="0"/>
              <a:buChar char=""/>
              <a:defRPr/>
            </a:pPr>
            <a:r>
              <a:rPr lang="en-US" sz="2000" dirty="0">
                <a:solidFill>
                  <a:srgbClr val="000000"/>
                </a:solidFill>
                <a:ea typeface="ＭＳ Ｐゴシック" charset="0"/>
              </a:rPr>
              <a:t>of entire consent process and/or documentation</a:t>
            </a:r>
          </a:p>
          <a:p>
            <a:pPr lvl="1" eaLnBrk="1" hangingPunct="1">
              <a:buFont typeface="Wingdings 2" charset="0"/>
              <a:buChar char=""/>
              <a:defRPr/>
            </a:pPr>
            <a:endParaRPr lang="en-US" sz="2000" dirty="0">
              <a:solidFill>
                <a:srgbClr val="000000"/>
              </a:solidFill>
              <a:ea typeface="ＭＳ Ｐゴシック" charset="0"/>
            </a:endParaRPr>
          </a:p>
          <a:p>
            <a:pPr lvl="1" eaLnBrk="1" hangingPunct="1">
              <a:buFont typeface="Wingdings 2" charset="0"/>
              <a:buChar char=""/>
              <a:defRPr/>
            </a:pPr>
            <a:r>
              <a:rPr lang="en-US" sz="2000" dirty="0">
                <a:solidFill>
                  <a:srgbClr val="000000"/>
                </a:solidFill>
                <a:ea typeface="ＭＳ Ｐゴシック" charset="0"/>
              </a:rPr>
              <a:t>of signed consent document</a:t>
            </a:r>
          </a:p>
          <a:p>
            <a:pPr lvl="1" eaLnBrk="1" hangingPunct="1">
              <a:buFont typeface="Wingdings 2" charset="0"/>
              <a:buChar char=""/>
              <a:defRPr/>
            </a:pPr>
            <a:endParaRPr lang="en-US" sz="2000" dirty="0">
              <a:solidFill>
                <a:srgbClr val="000000"/>
              </a:solidFill>
              <a:ea typeface="ＭＳ Ｐゴシック" charset="0"/>
            </a:endParaRPr>
          </a:p>
          <a:p>
            <a:pPr marL="0" indent="0" eaLnBrk="1" hangingPunct="1">
              <a:buFont typeface="Wingdings" charset="0"/>
              <a:buNone/>
              <a:defRPr/>
            </a:pPr>
            <a:endParaRPr lang="en-US" dirty="0">
              <a:ea typeface="ＭＳ Ｐゴシック" charset="0"/>
            </a:endParaRPr>
          </a:p>
        </p:txBody>
      </p:sp>
      <p:sp>
        <p:nvSpPr>
          <p:cNvPr id="8806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C130ED17-1ABD-4DA1-9D55-D97461CD8C96}" type="slidenum">
              <a:rPr lang="en-US" altLang="en-US" smtClean="0">
                <a:solidFill>
                  <a:srgbClr val="FFFFFF"/>
                </a:solidFill>
              </a:rPr>
              <a:pPr/>
              <a:t>32</a:t>
            </a:fld>
            <a:endParaRPr lang="en-US" altLang="en-US">
              <a:solidFill>
                <a:srgbClr val="FFFFFF"/>
              </a:solidFill>
            </a:endParaRPr>
          </a:p>
        </p:txBody>
      </p:sp>
      <p:sp>
        <p:nvSpPr>
          <p:cNvPr id="6" name="Title 1"/>
          <p:cNvSpPr txBox="1">
            <a:spLocks/>
          </p:cNvSpPr>
          <p:nvPr/>
        </p:nvSpPr>
        <p:spPr>
          <a:xfrm>
            <a:off x="457200" y="381000"/>
            <a:ext cx="8077200" cy="1020763"/>
          </a:xfrm>
          <a:prstGeom prst="rect">
            <a:avLst/>
          </a:prstGeom>
        </p:spPr>
        <p:txBody>
          <a:bodyPr/>
          <a:lstStyle>
            <a:lvl1pPr algn="l" rtl="0" fontAlgn="base">
              <a:spcBef>
                <a:spcPct val="0"/>
              </a:spcBef>
              <a:spcAft>
                <a:spcPct val="0"/>
              </a:spcAft>
              <a:defRPr sz="3000" kern="1200" cap="small">
                <a:solidFill>
                  <a:schemeClr val="tx2"/>
                </a:solidFill>
                <a:latin typeface="+mj-lt"/>
                <a:ea typeface="ＭＳ Ｐゴシック" charset="0"/>
                <a:cs typeface="+mj-cs"/>
              </a:defRPr>
            </a:lvl1pPr>
            <a:lvl2pPr algn="l" rtl="0" fontAlgn="base">
              <a:spcBef>
                <a:spcPct val="0"/>
              </a:spcBef>
              <a:spcAft>
                <a:spcPct val="0"/>
              </a:spcAft>
              <a:defRPr sz="3000">
                <a:solidFill>
                  <a:schemeClr val="tx2"/>
                </a:solidFill>
                <a:latin typeface="Century Schoolbook" charset="0"/>
                <a:ea typeface="ＭＳ Ｐゴシック" charset="0"/>
              </a:defRPr>
            </a:lvl2pPr>
            <a:lvl3pPr algn="l" rtl="0" fontAlgn="base">
              <a:spcBef>
                <a:spcPct val="0"/>
              </a:spcBef>
              <a:spcAft>
                <a:spcPct val="0"/>
              </a:spcAft>
              <a:defRPr sz="3000">
                <a:solidFill>
                  <a:schemeClr val="tx2"/>
                </a:solidFill>
                <a:latin typeface="Century Schoolbook" charset="0"/>
                <a:ea typeface="ＭＳ Ｐゴシック" charset="0"/>
              </a:defRPr>
            </a:lvl3pPr>
            <a:lvl4pPr algn="l" rtl="0" fontAlgn="base">
              <a:spcBef>
                <a:spcPct val="0"/>
              </a:spcBef>
              <a:spcAft>
                <a:spcPct val="0"/>
              </a:spcAft>
              <a:defRPr sz="3000">
                <a:solidFill>
                  <a:schemeClr val="tx2"/>
                </a:solidFill>
                <a:latin typeface="Century Schoolbook" charset="0"/>
                <a:ea typeface="ＭＳ Ｐゴシック" charset="0"/>
              </a:defRPr>
            </a:lvl4pPr>
            <a:lvl5pPr algn="l" rtl="0" fontAlgn="base">
              <a:spcBef>
                <a:spcPct val="0"/>
              </a:spcBef>
              <a:spcAft>
                <a:spcPct val="0"/>
              </a:spcAft>
              <a:defRPr sz="3000">
                <a:solidFill>
                  <a:schemeClr val="tx2"/>
                </a:solidFill>
                <a:latin typeface="Century Schoolbook" charset="0"/>
                <a:ea typeface="ＭＳ Ｐゴシック" charset="0"/>
              </a:defRPr>
            </a:lvl5pPr>
            <a:lvl6pPr marL="457200" algn="l" rtl="0" fontAlgn="base">
              <a:spcBef>
                <a:spcPct val="0"/>
              </a:spcBef>
              <a:spcAft>
                <a:spcPct val="0"/>
              </a:spcAft>
              <a:defRPr sz="3000">
                <a:solidFill>
                  <a:schemeClr val="tx2"/>
                </a:solidFill>
                <a:latin typeface="Century Schoolbook" charset="0"/>
                <a:ea typeface="ＭＳ Ｐゴシック" charset="0"/>
              </a:defRPr>
            </a:lvl6pPr>
            <a:lvl7pPr marL="914400" algn="l" rtl="0" fontAlgn="base">
              <a:spcBef>
                <a:spcPct val="0"/>
              </a:spcBef>
              <a:spcAft>
                <a:spcPct val="0"/>
              </a:spcAft>
              <a:defRPr sz="3000">
                <a:solidFill>
                  <a:schemeClr val="tx2"/>
                </a:solidFill>
                <a:latin typeface="Century Schoolbook" charset="0"/>
                <a:ea typeface="ＭＳ Ｐゴシック" charset="0"/>
              </a:defRPr>
            </a:lvl7pPr>
            <a:lvl8pPr marL="1371600" algn="l" rtl="0" fontAlgn="base">
              <a:spcBef>
                <a:spcPct val="0"/>
              </a:spcBef>
              <a:spcAft>
                <a:spcPct val="0"/>
              </a:spcAft>
              <a:defRPr sz="3000">
                <a:solidFill>
                  <a:schemeClr val="tx2"/>
                </a:solidFill>
                <a:latin typeface="Century Schoolbook" charset="0"/>
                <a:ea typeface="ＭＳ Ｐゴシック" charset="0"/>
              </a:defRPr>
            </a:lvl8pPr>
            <a:lvl9pPr marL="1828800" algn="l" rtl="0" fontAlgn="base">
              <a:spcBef>
                <a:spcPct val="0"/>
              </a:spcBef>
              <a:spcAft>
                <a:spcPct val="0"/>
              </a:spcAft>
              <a:defRPr sz="3000">
                <a:solidFill>
                  <a:schemeClr val="tx2"/>
                </a:solidFill>
                <a:latin typeface="Century Schoolbook" charset="0"/>
                <a:ea typeface="ＭＳ Ｐゴシック" charset="0"/>
              </a:defRPr>
            </a:lvl9pPr>
          </a:lstStyle>
          <a:p>
            <a:pPr>
              <a:defRPr/>
            </a:pPr>
            <a:r>
              <a:rPr lang="en-US" sz="3800" dirty="0">
                <a:solidFill>
                  <a:srgbClr val="000000"/>
                </a:solidFill>
              </a:rPr>
              <a:t>Regulatory Criteria for Review: Informed Consent</a:t>
            </a:r>
          </a:p>
        </p:txBody>
      </p:sp>
      <p:pic>
        <p:nvPicPr>
          <p:cNvPr id="5" name="Slide 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944562"/>
          </a:xfrm>
        </p:spPr>
        <p:txBody>
          <a:bodyPr/>
          <a:lstStyle/>
          <a:p>
            <a:pPr algn="ctr" eaLnBrk="1" hangingPunct="1">
              <a:defRPr/>
            </a:pPr>
            <a:r>
              <a:rPr lang="en-US" sz="3600" dirty="0">
                <a:solidFill>
                  <a:srgbClr val="000000"/>
                </a:solidFill>
                <a:ea typeface="ＭＳ Ｐゴシック" charset="0"/>
              </a:rPr>
              <a:t>Surveys, Interview Procedures</a:t>
            </a:r>
            <a:endParaRPr lang="en-US" sz="3200" dirty="0">
              <a:solidFill>
                <a:srgbClr val="000000"/>
              </a:solidFill>
              <a:ea typeface="ＭＳ Ｐゴシック" charset="0"/>
            </a:endParaRPr>
          </a:p>
        </p:txBody>
      </p:sp>
      <p:sp>
        <p:nvSpPr>
          <p:cNvPr id="94211" name="Content Placeholder 2"/>
          <p:cNvSpPr>
            <a:spLocks noGrp="1"/>
          </p:cNvSpPr>
          <p:nvPr>
            <p:ph sz="quarter" idx="13"/>
          </p:nvPr>
        </p:nvSpPr>
        <p:spPr>
          <a:xfrm>
            <a:off x="533400" y="1447800"/>
            <a:ext cx="7162800" cy="5026025"/>
          </a:xfrm>
        </p:spPr>
        <p:txBody>
          <a:bodyPr>
            <a:normAutofit/>
          </a:bodyPr>
          <a:lstStyle/>
          <a:p>
            <a:pPr eaLnBrk="1" hangingPunct="1"/>
            <a:r>
              <a:rPr lang="en-US" altLang="en-US" sz="2000" dirty="0"/>
              <a:t>Study design to ensure sample surveyed or interviewed is appropriate.</a:t>
            </a:r>
          </a:p>
          <a:p>
            <a:pPr eaLnBrk="1" hangingPunct="1"/>
            <a:r>
              <a:rPr lang="en-US" altLang="en-US" sz="2000" dirty="0"/>
              <a:t>How will surveys be distributed and collected?</a:t>
            </a:r>
          </a:p>
          <a:p>
            <a:pPr eaLnBrk="1" hangingPunct="1"/>
            <a:r>
              <a:rPr lang="en-US" altLang="en-US" sz="2000" dirty="0"/>
              <a:t>Types of questions being asked?</a:t>
            </a:r>
          </a:p>
          <a:p>
            <a:pPr lvl="1" eaLnBrk="1" hangingPunct="1"/>
            <a:r>
              <a:rPr lang="en-US" altLang="en-US" sz="2000" dirty="0"/>
              <a:t>Sensitive questions? Potential for interviewee discomfort?  Informational risks?</a:t>
            </a:r>
          </a:p>
          <a:p>
            <a:pPr eaLnBrk="1" hangingPunct="1"/>
            <a:r>
              <a:rPr lang="en-US" altLang="en-US" sz="2000" dirty="0"/>
              <a:t> Are surveys anonymous?</a:t>
            </a:r>
          </a:p>
          <a:p>
            <a:pPr eaLnBrk="1" hangingPunct="1"/>
            <a:r>
              <a:rPr lang="en-US" altLang="en-US" sz="2000" dirty="0"/>
              <a:t>Try to anticipate difficult situations and be prepared. </a:t>
            </a:r>
          </a:p>
        </p:txBody>
      </p:sp>
      <p:pic>
        <p:nvPicPr>
          <p:cNvPr id="94212" name="Picture 4" descr="C:\Documents and Settings\Lorri_E_Wettemann\Local Settings\Temporary Internet Files\Content.IE5\SP5ISYA7\MP900442491[1].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3063" y="3262313"/>
            <a:ext cx="2420937"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slide 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4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eaLnBrk="1" hangingPunct="1">
              <a:defRPr/>
            </a:pPr>
            <a:r>
              <a:rPr lang="en-US" sz="3600" dirty="0">
                <a:solidFill>
                  <a:srgbClr val="000000"/>
                </a:solidFill>
                <a:ea typeface="ＭＳ Ｐゴシック" charset="0"/>
              </a:rPr>
              <a:t>Surveys, Interview Procedures</a:t>
            </a:r>
            <a:endParaRPr lang="en-US" sz="3600" dirty="0">
              <a:ea typeface="ＭＳ Ｐゴシック" charset="0"/>
            </a:endParaRPr>
          </a:p>
        </p:txBody>
      </p:sp>
      <p:sp>
        <p:nvSpPr>
          <p:cNvPr id="96259" name="Content Placeholder 2"/>
          <p:cNvSpPr>
            <a:spLocks noGrp="1"/>
          </p:cNvSpPr>
          <p:nvPr>
            <p:ph sz="quarter" idx="13"/>
          </p:nvPr>
        </p:nvSpPr>
        <p:spPr/>
        <p:txBody>
          <a:bodyPr/>
          <a:lstStyle/>
          <a:p>
            <a:pPr eaLnBrk="1" hangingPunct="1"/>
            <a:r>
              <a:rPr lang="en-US" altLang="en-US" dirty="0"/>
              <a:t>Potential participants should be aware of:  </a:t>
            </a:r>
          </a:p>
          <a:p>
            <a:pPr lvl="1" eaLnBrk="1" hangingPunct="1"/>
            <a:r>
              <a:rPr lang="en-US" altLang="en-US" dirty="0"/>
              <a:t>Your name and affiliation with Dartmouth</a:t>
            </a:r>
          </a:p>
          <a:p>
            <a:pPr lvl="1" eaLnBrk="1" hangingPunct="1"/>
            <a:r>
              <a:rPr lang="en-US" altLang="en-US" dirty="0"/>
              <a:t>The reason for the project </a:t>
            </a:r>
          </a:p>
          <a:p>
            <a:pPr lvl="1" eaLnBrk="1" hangingPunct="1"/>
            <a:r>
              <a:rPr lang="en-US" altLang="en-US" dirty="0"/>
              <a:t>The level of confidentiality of responses </a:t>
            </a:r>
          </a:p>
          <a:p>
            <a:pPr lvl="1" eaLnBrk="1" hangingPunct="1"/>
            <a:r>
              <a:rPr lang="en-US" altLang="en-US" dirty="0"/>
              <a:t>The voluntary nature of the project.  </a:t>
            </a:r>
          </a:p>
          <a:p>
            <a:pPr eaLnBrk="1" hangingPunct="1"/>
            <a:endParaRPr lang="en-US" altLang="en-US" dirty="0"/>
          </a:p>
          <a:p>
            <a:pPr eaLnBrk="1" hangingPunct="1"/>
            <a:endParaRPr lang="en-US" alt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962400"/>
            <a:ext cx="2143125" cy="2143125"/>
          </a:xfrm>
          <a:prstGeom prst="rect">
            <a:avLst/>
          </a:prstGeom>
        </p:spPr>
      </p:pic>
      <p:pic>
        <p:nvPicPr>
          <p:cNvPr id="7" name="slide 3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2011</a:t>
            </a:r>
          </a:p>
        </p:txBody>
      </p:sp>
      <p:sp>
        <p:nvSpPr>
          <p:cNvPr id="3" name="Slide Number Placeholder 2"/>
          <p:cNvSpPr>
            <a:spLocks noGrp="1"/>
          </p:cNvSpPr>
          <p:nvPr>
            <p:ph type="sldNum" sz="quarter" idx="11"/>
          </p:nvPr>
        </p:nvSpPr>
        <p:spPr/>
        <p:txBody>
          <a:bodyPr/>
          <a:lstStyle/>
          <a:p>
            <a:pPr>
              <a:defRPr/>
            </a:pPr>
            <a:fld id="{03969AF7-7A02-4541-82D1-F3EDA9828348}" type="slidenum">
              <a:rPr lang="en-US" altLang="en-US" smtClean="0"/>
              <a:pPr>
                <a:defRPr/>
              </a:pPr>
              <a:t>35</a:t>
            </a:fld>
            <a:endParaRPr lang="en-US" altLang="en-US"/>
          </a:p>
        </p:txBody>
      </p:sp>
      <p:sp>
        <p:nvSpPr>
          <p:cNvPr id="5" name="Rectangle 4"/>
          <p:cNvSpPr>
            <a:spLocks noChangeArrowheads="1"/>
          </p:cNvSpPr>
          <p:nvPr/>
        </p:nvSpPr>
        <p:spPr bwMode="auto">
          <a:xfrm>
            <a:off x="4324922" y="580161"/>
            <a:ext cx="4471988" cy="723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Helvetica" pitchFamily="34" charset="0"/>
                <a:ea typeface="ＭＳ Ｐゴシック" pitchFamily="-48" charset="-128"/>
              </a:defRPr>
            </a:lvl1pPr>
            <a:lvl2pPr marL="742950" indent="-285750">
              <a:defRPr>
                <a:solidFill>
                  <a:schemeClr val="tx1"/>
                </a:solidFill>
                <a:latin typeface="Helvetica" pitchFamily="34" charset="0"/>
                <a:ea typeface="ＭＳ Ｐゴシック" pitchFamily="-48" charset="-128"/>
              </a:defRPr>
            </a:lvl2pPr>
            <a:lvl3pPr marL="1143000" indent="-228600">
              <a:defRPr>
                <a:solidFill>
                  <a:schemeClr val="tx1"/>
                </a:solidFill>
                <a:latin typeface="Helvetica" pitchFamily="34" charset="0"/>
                <a:ea typeface="ＭＳ Ｐゴシック" pitchFamily="-48" charset="-128"/>
              </a:defRPr>
            </a:lvl3pPr>
            <a:lvl4pPr marL="1600200" indent="-228600">
              <a:defRPr>
                <a:solidFill>
                  <a:schemeClr val="tx1"/>
                </a:solidFill>
                <a:latin typeface="Helvetica" pitchFamily="34" charset="0"/>
                <a:ea typeface="ＭＳ Ｐゴシック" pitchFamily="-48" charset="-128"/>
              </a:defRPr>
            </a:lvl4pPr>
            <a:lvl5pPr marL="2057400" indent="-228600">
              <a:defRPr>
                <a:solidFill>
                  <a:schemeClr val="tx1"/>
                </a:solidFill>
                <a:latin typeface="Helvetica" pitchFamily="34" charset="0"/>
                <a:ea typeface="ＭＳ Ｐゴシック" pitchFamily="-48" charset="-128"/>
              </a:defRPr>
            </a:lvl5pPr>
            <a:lvl6pPr marL="2514600" indent="-228600" eaLnBrk="0" fontAlgn="base" hangingPunct="0">
              <a:spcBef>
                <a:spcPct val="0"/>
              </a:spcBef>
              <a:spcAft>
                <a:spcPct val="0"/>
              </a:spcAft>
              <a:defRPr>
                <a:solidFill>
                  <a:schemeClr val="tx1"/>
                </a:solidFill>
                <a:latin typeface="Helvetica" pitchFamily="34" charset="0"/>
                <a:ea typeface="ＭＳ Ｐゴシック" pitchFamily="-48" charset="-128"/>
              </a:defRPr>
            </a:lvl6pPr>
            <a:lvl7pPr marL="2971800" indent="-228600" eaLnBrk="0" fontAlgn="base" hangingPunct="0">
              <a:spcBef>
                <a:spcPct val="0"/>
              </a:spcBef>
              <a:spcAft>
                <a:spcPct val="0"/>
              </a:spcAft>
              <a:defRPr>
                <a:solidFill>
                  <a:schemeClr val="tx1"/>
                </a:solidFill>
                <a:latin typeface="Helvetica" pitchFamily="34" charset="0"/>
                <a:ea typeface="ＭＳ Ｐゴシック" pitchFamily="-48" charset="-128"/>
              </a:defRPr>
            </a:lvl7pPr>
            <a:lvl8pPr marL="3429000" indent="-228600" eaLnBrk="0" fontAlgn="base" hangingPunct="0">
              <a:spcBef>
                <a:spcPct val="0"/>
              </a:spcBef>
              <a:spcAft>
                <a:spcPct val="0"/>
              </a:spcAft>
              <a:defRPr>
                <a:solidFill>
                  <a:schemeClr val="tx1"/>
                </a:solidFill>
                <a:latin typeface="Helvetica" pitchFamily="34" charset="0"/>
                <a:ea typeface="ＭＳ Ｐゴシック" pitchFamily="-48" charset="-128"/>
              </a:defRPr>
            </a:lvl8pPr>
            <a:lvl9pPr marL="3886200" indent="-228600" eaLnBrk="0" fontAlgn="base" hangingPunct="0">
              <a:spcBef>
                <a:spcPct val="0"/>
              </a:spcBef>
              <a:spcAft>
                <a:spcPct val="0"/>
              </a:spcAft>
              <a:defRPr>
                <a:solidFill>
                  <a:schemeClr val="tx1"/>
                </a:solidFill>
                <a:latin typeface="Helvetica" pitchFamily="34" charset="0"/>
                <a:ea typeface="ＭＳ Ｐゴシック" pitchFamily="-48" charset="-128"/>
              </a:defRPr>
            </a:lvl9pPr>
          </a:lstStyle>
          <a:p>
            <a:pPr>
              <a:defRPr/>
            </a:pPr>
            <a:r>
              <a:rPr lang="en-US" altLang="en-US" sz="4400" dirty="0">
                <a:solidFill>
                  <a:srgbClr val="0070C0"/>
                </a:solidFill>
                <a:latin typeface="+mn-lt"/>
              </a:rPr>
              <a:t>International setting and other cultures:</a:t>
            </a:r>
          </a:p>
          <a:p>
            <a:pPr marL="342900" indent="-342900">
              <a:buFont typeface="Arial" panose="020B0604020202020204" pitchFamily="34" charset="0"/>
              <a:buChar char="•"/>
              <a:defRPr/>
            </a:pPr>
            <a:endParaRPr lang="en-US" altLang="en-US" sz="3600" dirty="0">
              <a:latin typeface="+mn-lt"/>
            </a:endParaRPr>
          </a:p>
          <a:p>
            <a:pPr marL="342900" indent="-342900">
              <a:buFont typeface="Arial" panose="020B0604020202020204" pitchFamily="34" charset="0"/>
              <a:buChar char="•"/>
              <a:defRPr/>
            </a:pPr>
            <a:r>
              <a:rPr lang="en-US" altLang="en-US" sz="3600" dirty="0">
                <a:latin typeface="+mn-lt"/>
              </a:rPr>
              <a:t>Consent</a:t>
            </a:r>
          </a:p>
          <a:p>
            <a:pPr marL="342900" indent="-342900">
              <a:buFont typeface="Arial" panose="020B0604020202020204" pitchFamily="34" charset="0"/>
              <a:buChar char="•"/>
              <a:defRPr/>
            </a:pPr>
            <a:r>
              <a:rPr lang="en-US" altLang="en-US" sz="3600" dirty="0">
                <a:latin typeface="+mn-lt"/>
              </a:rPr>
              <a:t>Autonomy</a:t>
            </a:r>
          </a:p>
          <a:p>
            <a:pPr marL="342900" indent="-342900">
              <a:buFont typeface="Arial" panose="020B0604020202020204" pitchFamily="34" charset="0"/>
              <a:buChar char="•"/>
              <a:defRPr/>
            </a:pPr>
            <a:r>
              <a:rPr lang="en-US" altLang="en-US" sz="3600" dirty="0">
                <a:latin typeface="+mn-lt"/>
              </a:rPr>
              <a:t>Role of individual in society/group</a:t>
            </a:r>
          </a:p>
          <a:p>
            <a:pPr marL="342900" indent="-342900">
              <a:buFont typeface="Arial" panose="020B0604020202020204" pitchFamily="34" charset="0"/>
              <a:buChar char="•"/>
              <a:defRPr/>
            </a:pPr>
            <a:r>
              <a:rPr lang="en-US" altLang="en-US" sz="3600" dirty="0">
                <a:latin typeface="+mn-lt"/>
              </a:rPr>
              <a:t>Vulnerability</a:t>
            </a:r>
          </a:p>
          <a:p>
            <a:pPr marL="342900" indent="-342900">
              <a:buFont typeface="Arial" panose="020B0604020202020204" pitchFamily="34" charset="0"/>
              <a:buChar char="•"/>
              <a:defRPr/>
            </a:pPr>
            <a:r>
              <a:rPr lang="en-US" altLang="en-US" sz="3600" dirty="0">
                <a:latin typeface="+mn-lt"/>
              </a:rPr>
              <a:t>Laws</a:t>
            </a:r>
          </a:p>
          <a:p>
            <a:pPr marL="342900" indent="-342900">
              <a:buFont typeface="Arial" panose="020B0604020202020204" pitchFamily="34" charset="0"/>
              <a:buChar char="•"/>
              <a:defRPr/>
            </a:pPr>
            <a:endParaRPr lang="en-US" altLang="en-US" sz="2000" dirty="0">
              <a:latin typeface="+mn-lt"/>
            </a:endParaRPr>
          </a:p>
          <a:p>
            <a:pPr>
              <a:defRPr/>
            </a:pPr>
            <a:endParaRPr lang="en-US" altLang="en-US" sz="2000" dirty="0">
              <a:latin typeface="+mn-lt"/>
            </a:endParaRPr>
          </a:p>
          <a:p>
            <a:pPr marL="342900" indent="-342900">
              <a:buFont typeface="Arial" panose="020B0604020202020204" pitchFamily="34" charset="0"/>
              <a:buChar char="•"/>
              <a:defRPr/>
            </a:pPr>
            <a:endParaRPr lang="en-US" altLang="en-US" sz="2000" dirty="0">
              <a:latin typeface="+mn-lt"/>
            </a:endParaRPr>
          </a:p>
          <a:p>
            <a:pPr>
              <a:defRPr/>
            </a:pPr>
            <a:endParaRPr lang="en-US" altLang="en-US" sz="2000" dirty="0">
              <a:latin typeface="+mn-lt"/>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925" y="490918"/>
            <a:ext cx="3625932" cy="263328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763" y="3716628"/>
            <a:ext cx="3151251" cy="2832137"/>
          </a:xfrm>
          <a:prstGeom prst="rect">
            <a:avLst/>
          </a:prstGeom>
        </p:spPr>
      </p:pic>
      <p:pic>
        <p:nvPicPr>
          <p:cNvPr id="4" name="Slide 3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934214750"/>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endParaRPr lang="en-US" dirty="0"/>
          </a:p>
        </p:txBody>
      </p:sp>
      <p:sp>
        <p:nvSpPr>
          <p:cNvPr id="3" name="Slide Number Placeholder 2"/>
          <p:cNvSpPr>
            <a:spLocks noGrp="1"/>
          </p:cNvSpPr>
          <p:nvPr>
            <p:ph type="sldNum" sz="quarter" idx="12"/>
          </p:nvPr>
        </p:nvSpPr>
        <p:spPr/>
        <p:txBody>
          <a:bodyPr/>
          <a:lstStyle/>
          <a:p>
            <a:pPr>
              <a:defRPr/>
            </a:pPr>
            <a:fld id="{03969AF7-7A02-4541-82D1-F3EDA9828348}" type="slidenum">
              <a:rPr lang="en-US" altLang="en-US" smtClean="0"/>
              <a:pPr>
                <a:defRPr/>
              </a:pPr>
              <a:t>36</a:t>
            </a:fld>
            <a:endParaRPr lang="en-US" altLang="en-US"/>
          </a:p>
        </p:txBody>
      </p:sp>
      <p:sp>
        <p:nvSpPr>
          <p:cNvPr id="4" name="Rectangle 3"/>
          <p:cNvSpPr/>
          <p:nvPr/>
        </p:nvSpPr>
        <p:spPr>
          <a:xfrm>
            <a:off x="1219200" y="759934"/>
            <a:ext cx="6910388" cy="3939540"/>
          </a:xfrm>
          <a:prstGeom prst="rect">
            <a:avLst/>
          </a:prstGeom>
        </p:spPr>
        <p:txBody>
          <a:bodyPr wrap="square">
            <a:spAutoFit/>
          </a:bodyPr>
          <a:lstStyle/>
          <a:p>
            <a:pPr>
              <a:defRPr/>
            </a:pPr>
            <a:r>
              <a:rPr lang="en-US" altLang="en-US" sz="4800" dirty="0"/>
              <a:t>Who can help with context?</a:t>
            </a:r>
          </a:p>
          <a:p>
            <a:pPr>
              <a:defRPr/>
            </a:pPr>
            <a:endParaRPr lang="en-US" altLang="en-US" sz="1000" dirty="0"/>
          </a:p>
          <a:p>
            <a:pPr>
              <a:defRPr/>
            </a:pPr>
            <a:r>
              <a:rPr lang="en-US" altLang="en-US" sz="3600" dirty="0">
                <a:solidFill>
                  <a:srgbClr val="084612"/>
                </a:solidFill>
              </a:rPr>
              <a:t>Experienced researchers, consultants, faculty advisor, </a:t>
            </a:r>
          </a:p>
          <a:p>
            <a:pPr>
              <a:defRPr/>
            </a:pPr>
            <a:r>
              <a:rPr lang="en-US" altLang="en-US" sz="3600" dirty="0">
                <a:solidFill>
                  <a:srgbClr val="0070C0"/>
                </a:solidFill>
              </a:rPr>
              <a:t>local ethics boards, universities, aid organizations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4699474"/>
            <a:ext cx="5562600" cy="2108898"/>
          </a:xfrm>
          <a:prstGeom prst="rect">
            <a:avLst/>
          </a:prstGeom>
        </p:spPr>
      </p:pic>
      <p:pic>
        <p:nvPicPr>
          <p:cNvPr id="6" name="Slide 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526059884"/>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2" y="182718"/>
            <a:ext cx="7773338" cy="1596177"/>
          </a:xfrm>
        </p:spPr>
        <p:txBody>
          <a:bodyPr/>
          <a:lstStyle/>
          <a:p>
            <a:r>
              <a:rPr lang="en-US" altLang="en-US" sz="3600" dirty="0"/>
              <a:t>International considerations</a:t>
            </a:r>
            <a:br>
              <a:rPr lang="en-US" altLang="en-US" sz="3200" dirty="0"/>
            </a:br>
            <a:endParaRPr lang="en-US" dirty="0"/>
          </a:p>
        </p:txBody>
      </p:sp>
      <p:pic>
        <p:nvPicPr>
          <p:cNvPr id="6" name="Content Placeholder 5"/>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7272338" y="4422722"/>
            <a:ext cx="857250" cy="857250"/>
          </a:xfrm>
        </p:spPr>
      </p:pic>
      <p:sp>
        <p:nvSpPr>
          <p:cNvPr id="5" name="Footer Placeholder 4"/>
          <p:cNvSpPr>
            <a:spLocks noGrp="1"/>
          </p:cNvSpPr>
          <p:nvPr>
            <p:ph type="ftr" sz="quarter" idx="11"/>
          </p:nvPr>
        </p:nvSpPr>
        <p:spPr/>
        <p:txBody>
          <a:bodyPr/>
          <a:lstStyle/>
          <a:p>
            <a:pPr>
              <a:defRPr/>
            </a:pPr>
            <a:r>
              <a:rPr lang="en-US"/>
              <a:t>2011</a:t>
            </a:r>
          </a:p>
        </p:txBody>
      </p:sp>
      <p:sp>
        <p:nvSpPr>
          <p:cNvPr id="4" name="Slide Number Placeholder 3"/>
          <p:cNvSpPr>
            <a:spLocks noGrp="1"/>
          </p:cNvSpPr>
          <p:nvPr>
            <p:ph type="sldNum" sz="quarter" idx="12"/>
          </p:nvPr>
        </p:nvSpPr>
        <p:spPr/>
        <p:txBody>
          <a:bodyPr/>
          <a:lstStyle/>
          <a:p>
            <a:pPr>
              <a:defRPr/>
            </a:pPr>
            <a:fld id="{D3C37C35-436A-45FB-9266-6357FB2B3B9D}" type="slidenum">
              <a:rPr lang="en-US" altLang="en-US" smtClean="0"/>
              <a:pPr>
                <a:defRPr/>
              </a:pPr>
              <a:t>37</a:t>
            </a:fld>
            <a:endParaRPr lang="en-US" alt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1524000"/>
            <a:ext cx="1585913" cy="1585913"/>
          </a:xfrm>
          <a:prstGeom prst="rect">
            <a:avLst/>
          </a:prstGeom>
        </p:spPr>
      </p:pic>
      <p:sp>
        <p:nvSpPr>
          <p:cNvPr id="8" name="TextBox 7"/>
          <p:cNvSpPr txBox="1"/>
          <p:nvPr/>
        </p:nvSpPr>
        <p:spPr>
          <a:xfrm>
            <a:off x="3515504" y="1017695"/>
            <a:ext cx="4943166"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Rationale for conducting research</a:t>
            </a:r>
          </a:p>
          <a:p>
            <a:pPr marL="342900" indent="-342900">
              <a:buFont typeface="Arial" panose="020B0604020202020204" pitchFamily="34" charset="0"/>
              <a:buChar char="•"/>
            </a:pPr>
            <a:r>
              <a:rPr lang="en-US" sz="2000" dirty="0"/>
              <a:t>Local Ethics Committee</a:t>
            </a:r>
          </a:p>
          <a:p>
            <a:pPr marL="342900" indent="-342900">
              <a:buFont typeface="Arial" panose="020B0604020202020204" pitchFamily="34" charset="0"/>
              <a:buChar char="•"/>
            </a:pPr>
            <a:r>
              <a:rPr lang="en-US" sz="2000" dirty="0"/>
              <a:t>Knowledge of relevant laws, regulations, guidance and customs</a:t>
            </a:r>
          </a:p>
          <a:p>
            <a:pPr marL="342900" indent="-342900">
              <a:buFont typeface="Arial" panose="020B0604020202020204" pitchFamily="34" charset="0"/>
              <a:buChar char="•"/>
            </a:pPr>
            <a:r>
              <a:rPr lang="en-US" sz="2000" dirty="0"/>
              <a:t>Mechanisms for communicating   </a:t>
            </a:r>
          </a:p>
        </p:txBody>
      </p:sp>
      <p:sp>
        <p:nvSpPr>
          <p:cNvPr id="9" name="TextBox 8"/>
          <p:cNvSpPr txBox="1"/>
          <p:nvPr/>
        </p:nvSpPr>
        <p:spPr>
          <a:xfrm>
            <a:off x="228600" y="3120177"/>
            <a:ext cx="7239000" cy="2677656"/>
          </a:xfrm>
          <a:prstGeom prst="rect">
            <a:avLst/>
          </a:prstGeom>
          <a:noFill/>
        </p:spPr>
        <p:txBody>
          <a:bodyPr wrap="square" rtlCol="0">
            <a:spAutoFit/>
          </a:bodyPr>
          <a:lstStyle/>
          <a:p>
            <a:r>
              <a:rPr lang="en-US" sz="2400" dirty="0"/>
              <a:t>Risks acceptable in the social context of the host country? </a:t>
            </a:r>
          </a:p>
          <a:p>
            <a:r>
              <a:rPr lang="en-US" sz="2400" dirty="0"/>
              <a:t>If compensation is being offered is it appropriate for the setting?  </a:t>
            </a:r>
          </a:p>
          <a:p>
            <a:r>
              <a:rPr lang="en-US" sz="2400" dirty="0"/>
              <a:t>Will the results of the research be used at the host site?</a:t>
            </a:r>
          </a:p>
          <a:p>
            <a:r>
              <a:rPr lang="en-US" sz="2400" dirty="0"/>
              <a:t>What about GDPR?</a:t>
            </a:r>
          </a:p>
        </p:txBody>
      </p:sp>
      <p:pic>
        <p:nvPicPr>
          <p:cNvPr id="10" name="slide 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70609099"/>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45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126" y="457200"/>
            <a:ext cx="7467600" cy="1143000"/>
          </a:xfrm>
        </p:spPr>
        <p:txBody>
          <a:bodyPr>
            <a:normAutofit fontScale="90000"/>
          </a:bodyPr>
          <a:lstStyle/>
          <a:p>
            <a:r>
              <a:rPr lang="en-US" sz="3100" dirty="0"/>
              <a:t>a list of countries that have implemented the GDPR:</a:t>
            </a:r>
            <a:br>
              <a:rPr lang="en-US" dirty="0"/>
            </a:br>
            <a:endParaRPr lang="en-US" dirty="0"/>
          </a:p>
        </p:txBody>
      </p:sp>
      <p:sp>
        <p:nvSpPr>
          <p:cNvPr id="3" name="Content Placeholder 2"/>
          <p:cNvSpPr>
            <a:spLocks noGrp="1"/>
          </p:cNvSpPr>
          <p:nvPr>
            <p:ph sz="quarter" idx="13"/>
          </p:nvPr>
        </p:nvSpPr>
        <p:spPr>
          <a:xfrm>
            <a:off x="685330" y="1752601"/>
            <a:ext cx="7772870" cy="4038600"/>
          </a:xfrm>
        </p:spPr>
        <p:txBody>
          <a:bodyPr numCol="3">
            <a:normAutofit fontScale="25000" lnSpcReduction="20000"/>
          </a:bodyPr>
          <a:lstStyle/>
          <a:p>
            <a:r>
              <a:rPr lang="en-US" sz="4300" dirty="0"/>
              <a:t>Austria</a:t>
            </a:r>
            <a:endParaRPr lang="en-US" sz="5200" dirty="0"/>
          </a:p>
          <a:p>
            <a:r>
              <a:rPr lang="en-US" sz="4300" dirty="0"/>
              <a:t>Belgium</a:t>
            </a:r>
          </a:p>
          <a:p>
            <a:r>
              <a:rPr lang="en-US" sz="4300" dirty="0"/>
              <a:t>Bulgaria</a:t>
            </a:r>
          </a:p>
          <a:p>
            <a:r>
              <a:rPr lang="en-US" sz="4300" dirty="0"/>
              <a:t>Croatia</a:t>
            </a:r>
          </a:p>
          <a:p>
            <a:r>
              <a:rPr lang="en-US" sz="4300" dirty="0"/>
              <a:t>Republic of Cyprus</a:t>
            </a:r>
          </a:p>
          <a:p>
            <a:r>
              <a:rPr lang="en-US" sz="4300" dirty="0"/>
              <a:t>Czech Republic</a:t>
            </a:r>
          </a:p>
          <a:p>
            <a:r>
              <a:rPr lang="en-US" sz="4300" dirty="0"/>
              <a:t>Denmark</a:t>
            </a:r>
          </a:p>
          <a:p>
            <a:r>
              <a:rPr lang="en-US" sz="4300" dirty="0"/>
              <a:t>Estonia</a:t>
            </a:r>
          </a:p>
          <a:p>
            <a:r>
              <a:rPr lang="en-US" sz="4300" dirty="0"/>
              <a:t>Finland</a:t>
            </a:r>
          </a:p>
          <a:p>
            <a:r>
              <a:rPr lang="en-US" sz="4300" dirty="0"/>
              <a:t>France</a:t>
            </a:r>
          </a:p>
          <a:p>
            <a:endParaRPr lang="en-US" sz="4300" dirty="0"/>
          </a:p>
          <a:p>
            <a:endParaRPr lang="en-US" sz="4300" dirty="0"/>
          </a:p>
          <a:p>
            <a:endParaRPr lang="en-US" sz="4300" dirty="0"/>
          </a:p>
          <a:p>
            <a:r>
              <a:rPr lang="en-US" sz="4300" dirty="0"/>
              <a:t>Germany</a:t>
            </a:r>
          </a:p>
          <a:p>
            <a:r>
              <a:rPr lang="en-US" sz="4300" dirty="0"/>
              <a:t>Greece</a:t>
            </a:r>
          </a:p>
          <a:p>
            <a:r>
              <a:rPr lang="en-US" sz="4300" dirty="0"/>
              <a:t>Hungary</a:t>
            </a:r>
          </a:p>
          <a:p>
            <a:r>
              <a:rPr lang="en-US" sz="4300" dirty="0"/>
              <a:t>Iceland</a:t>
            </a:r>
          </a:p>
          <a:p>
            <a:r>
              <a:rPr lang="en-US" sz="4300" dirty="0"/>
              <a:t>Ireland</a:t>
            </a:r>
          </a:p>
          <a:p>
            <a:r>
              <a:rPr lang="en-US" sz="4300" dirty="0"/>
              <a:t>Italy</a:t>
            </a:r>
          </a:p>
          <a:p>
            <a:r>
              <a:rPr lang="en-US" sz="4300" dirty="0"/>
              <a:t>Latvia</a:t>
            </a:r>
          </a:p>
          <a:p>
            <a:r>
              <a:rPr lang="en-US" sz="4300" dirty="0"/>
              <a:t>Liechtenstein</a:t>
            </a:r>
          </a:p>
          <a:p>
            <a:r>
              <a:rPr lang="en-US" sz="4300" dirty="0"/>
              <a:t>Lithuania</a:t>
            </a:r>
          </a:p>
          <a:p>
            <a:r>
              <a:rPr lang="en-US" sz="4300" dirty="0"/>
              <a:t>Luxembourg</a:t>
            </a:r>
          </a:p>
          <a:p>
            <a:r>
              <a:rPr lang="en-US" sz="4300" dirty="0"/>
              <a:t>Malta</a:t>
            </a:r>
          </a:p>
          <a:p>
            <a:endParaRPr lang="en-US" sz="4300" dirty="0"/>
          </a:p>
          <a:p>
            <a:endParaRPr lang="en-US" sz="4300" dirty="0"/>
          </a:p>
          <a:p>
            <a:r>
              <a:rPr lang="en-US" sz="4300" dirty="0"/>
              <a:t>Netherlands</a:t>
            </a:r>
          </a:p>
          <a:p>
            <a:r>
              <a:rPr lang="en-US" sz="4300" dirty="0"/>
              <a:t>Norway</a:t>
            </a:r>
          </a:p>
          <a:p>
            <a:r>
              <a:rPr lang="en-US" sz="4300" dirty="0"/>
              <a:t>Poland</a:t>
            </a:r>
          </a:p>
          <a:p>
            <a:r>
              <a:rPr lang="en-US" sz="4300" dirty="0"/>
              <a:t>Portugal</a:t>
            </a:r>
          </a:p>
          <a:p>
            <a:r>
              <a:rPr lang="en-US" sz="4300" dirty="0"/>
              <a:t>Romania</a:t>
            </a:r>
          </a:p>
          <a:p>
            <a:r>
              <a:rPr lang="en-US" sz="4300" dirty="0"/>
              <a:t>Slovakia</a:t>
            </a:r>
          </a:p>
          <a:p>
            <a:r>
              <a:rPr lang="en-US" sz="4300" dirty="0"/>
              <a:t>Slovenia</a:t>
            </a:r>
          </a:p>
          <a:p>
            <a:r>
              <a:rPr lang="en-US" sz="4300" dirty="0"/>
              <a:t>Spain</a:t>
            </a:r>
          </a:p>
          <a:p>
            <a:r>
              <a:rPr lang="en-US" sz="4300" dirty="0"/>
              <a:t>Sweden</a:t>
            </a:r>
          </a:p>
          <a:p>
            <a:r>
              <a:rPr lang="en-US" sz="4300" dirty="0"/>
              <a:t>United Kingdom</a:t>
            </a:r>
          </a:p>
          <a:p>
            <a:endParaRPr lang="en-US" dirty="0"/>
          </a:p>
        </p:txBody>
      </p:sp>
      <p:sp>
        <p:nvSpPr>
          <p:cNvPr id="4" name="Slide Number Placeholder 3"/>
          <p:cNvSpPr>
            <a:spLocks noGrp="1"/>
          </p:cNvSpPr>
          <p:nvPr>
            <p:ph type="sldNum" sz="quarter" idx="12"/>
          </p:nvPr>
        </p:nvSpPr>
        <p:spPr/>
        <p:txBody>
          <a:bodyPr/>
          <a:lstStyle/>
          <a:p>
            <a:pPr>
              <a:defRPr/>
            </a:pPr>
            <a:fld id="{D3C37C35-436A-45FB-9266-6357FB2B3B9D}" type="slidenum">
              <a:rPr lang="en-US" altLang="en-US" smtClean="0"/>
              <a:pPr>
                <a:defRPr/>
              </a:pPr>
              <a:t>38</a:t>
            </a:fld>
            <a:endParaRPr lang="en-US" altLang="en-US"/>
          </a:p>
        </p:txBody>
      </p:sp>
      <p:pic>
        <p:nvPicPr>
          <p:cNvPr id="6" name="Slide 3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765" y="4876800"/>
            <a:ext cx="2762250" cy="1657350"/>
          </a:xfrm>
          <a:prstGeom prst="rect">
            <a:avLst/>
          </a:prstGeom>
        </p:spPr>
      </p:pic>
    </p:spTree>
    <p:extLst>
      <p:ext uri="{BB962C8B-B14F-4D97-AF65-F5344CB8AC3E}">
        <p14:creationId xmlns:p14="http://schemas.microsoft.com/office/powerpoint/2010/main" val="293638605"/>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rmAutofit/>
          </a:bodyPr>
          <a:lstStyle/>
          <a:p>
            <a:pPr algn="ctr" eaLnBrk="1" hangingPunct="1">
              <a:defRPr/>
            </a:pPr>
            <a:r>
              <a:rPr lang="en-US" sz="4000" dirty="0">
                <a:ea typeface="ＭＳ Ｐゴシック" charset="0"/>
              </a:rPr>
              <a:t> Points to Remember:</a:t>
            </a:r>
          </a:p>
        </p:txBody>
      </p:sp>
      <p:sp>
        <p:nvSpPr>
          <p:cNvPr id="3" name="Content Placeholder 2"/>
          <p:cNvSpPr>
            <a:spLocks noGrp="1"/>
          </p:cNvSpPr>
          <p:nvPr>
            <p:ph sz="quarter" idx="13"/>
          </p:nvPr>
        </p:nvSpPr>
        <p:spPr>
          <a:xfrm>
            <a:off x="457200" y="1295400"/>
            <a:ext cx="7467600" cy="5178425"/>
          </a:xfrm>
        </p:spPr>
        <p:txBody>
          <a:bodyPr>
            <a:normAutofit lnSpcReduction="10000"/>
          </a:bodyPr>
          <a:lstStyle/>
          <a:p>
            <a:pPr marL="0" indent="0" eaLnBrk="1" hangingPunct="1">
              <a:buNone/>
              <a:defRPr/>
            </a:pPr>
            <a:r>
              <a:rPr lang="en-US" dirty="0">
                <a:latin typeface="+mj-lt"/>
                <a:ea typeface="ＭＳ Ｐゴシック" charset="0"/>
              </a:rPr>
              <a:t>-Consider and prevent any exploitation or harm to interviewees /participants</a:t>
            </a:r>
          </a:p>
          <a:p>
            <a:pPr eaLnBrk="1" hangingPunct="1">
              <a:buFont typeface="Wingdings" charset="0"/>
              <a:buChar char=""/>
              <a:defRPr/>
            </a:pPr>
            <a:endParaRPr lang="en-US" sz="1000" dirty="0">
              <a:latin typeface="+mj-lt"/>
              <a:ea typeface="ＭＳ Ｐゴシック" charset="0"/>
            </a:endParaRPr>
          </a:p>
          <a:p>
            <a:pPr marL="0" indent="0" eaLnBrk="1" hangingPunct="1">
              <a:buNone/>
              <a:defRPr/>
            </a:pPr>
            <a:r>
              <a:rPr lang="en-US" dirty="0">
                <a:latin typeface="+mj-lt"/>
                <a:ea typeface="ＭＳ Ｐゴシック" charset="0"/>
              </a:rPr>
              <a:t>-Conduct project in a professional manner.</a:t>
            </a:r>
          </a:p>
          <a:p>
            <a:pPr eaLnBrk="1" hangingPunct="1">
              <a:buFont typeface="Wingdings" charset="0"/>
              <a:buChar char=""/>
              <a:defRPr/>
            </a:pPr>
            <a:endParaRPr lang="en-US" sz="1000" dirty="0">
              <a:latin typeface="+mj-lt"/>
              <a:ea typeface="ＭＳ Ｐゴシック" charset="0"/>
            </a:endParaRPr>
          </a:p>
          <a:p>
            <a:pPr marL="0" indent="0" eaLnBrk="1" hangingPunct="1">
              <a:buNone/>
              <a:defRPr/>
            </a:pPr>
            <a:r>
              <a:rPr lang="en-US" dirty="0">
                <a:latin typeface="+mj-lt"/>
                <a:ea typeface="ＭＳ Ｐゴシック" charset="0"/>
              </a:rPr>
              <a:t>-Be well grounded in the background of subjects</a:t>
            </a:r>
          </a:p>
          <a:p>
            <a:pPr eaLnBrk="1" hangingPunct="1">
              <a:buFont typeface="Wingdings" charset="0"/>
              <a:buChar char=""/>
              <a:defRPr/>
            </a:pPr>
            <a:endParaRPr lang="en-US" sz="1000" dirty="0">
              <a:latin typeface="+mj-lt"/>
              <a:ea typeface="ＭＳ Ｐゴシック" charset="0"/>
            </a:endParaRPr>
          </a:p>
          <a:p>
            <a:pPr marL="0" indent="0" eaLnBrk="1" hangingPunct="1">
              <a:buNone/>
              <a:defRPr/>
            </a:pPr>
            <a:r>
              <a:rPr lang="en-US" dirty="0">
                <a:latin typeface="+mj-lt"/>
                <a:ea typeface="ＭＳ Ｐゴシック" charset="0"/>
              </a:rPr>
              <a:t>-Treat potential participants with respect</a:t>
            </a:r>
          </a:p>
          <a:p>
            <a:pPr eaLnBrk="1" hangingPunct="1">
              <a:buFont typeface="Wingdings" charset="0"/>
              <a:buChar char=""/>
              <a:defRPr/>
            </a:pPr>
            <a:endParaRPr lang="en-US" sz="1000" dirty="0">
              <a:latin typeface="+mj-lt"/>
              <a:ea typeface="ＭＳ Ｐゴシック" charset="0"/>
            </a:endParaRPr>
          </a:p>
          <a:p>
            <a:pPr marL="0" indent="0" eaLnBrk="1" hangingPunct="1">
              <a:buNone/>
              <a:defRPr/>
            </a:pPr>
            <a:r>
              <a:rPr lang="en-US" b="1" dirty="0">
                <a:latin typeface="+mj-lt"/>
                <a:ea typeface="ＭＳ Ｐゴシック" charset="0"/>
              </a:rPr>
              <a:t>-Tell CPHS about your project </a:t>
            </a:r>
            <a:r>
              <a:rPr lang="en-US" b="1" i="1" dirty="0">
                <a:latin typeface="+mj-lt"/>
                <a:ea typeface="ＭＳ Ｐゴシック" charset="0"/>
              </a:rPr>
              <a:t>BEFORE</a:t>
            </a:r>
            <a:r>
              <a:rPr lang="en-US" b="1" dirty="0">
                <a:latin typeface="+mj-lt"/>
                <a:ea typeface="ＭＳ Ｐゴシック" charset="0"/>
              </a:rPr>
              <a:t> you start!</a:t>
            </a:r>
          </a:p>
          <a:p>
            <a:pPr eaLnBrk="1" hangingPunct="1">
              <a:buFont typeface="Wingdings" charset="0"/>
              <a:buChar char=""/>
              <a:defRPr/>
            </a:pPr>
            <a:endParaRPr lang="en-US" sz="1000" dirty="0">
              <a:latin typeface="+mj-lt"/>
              <a:ea typeface="ＭＳ Ｐゴシック" charset="0"/>
            </a:endParaRPr>
          </a:p>
          <a:p>
            <a:pPr marL="0" indent="0" eaLnBrk="1" hangingPunct="1">
              <a:buNone/>
              <a:defRPr/>
            </a:pPr>
            <a:r>
              <a:rPr lang="en-US" dirty="0">
                <a:latin typeface="+mj-lt"/>
                <a:ea typeface="ＭＳ Ｐゴシック" charset="0"/>
              </a:rPr>
              <a:t>-Let us know if activities change and when study activities are complete</a:t>
            </a:r>
          </a:p>
          <a:p>
            <a:pPr eaLnBrk="1" hangingPunct="1">
              <a:buFont typeface="Wingdings" charset="0"/>
              <a:buChar char=""/>
              <a:defRPr/>
            </a:pPr>
            <a:endParaRPr lang="en-US" dirty="0">
              <a:ea typeface="ＭＳ Ｐゴシック" charset="0"/>
            </a:endParaRPr>
          </a:p>
        </p:txBody>
      </p:sp>
      <p:pic>
        <p:nvPicPr>
          <p:cNvPr id="5" name="slide 3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174747501"/>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Text Box 5"/>
          <p:cNvSpPr>
            <a:spLocks noGrp="1" noChangeArrowheads="1"/>
          </p:cNvSpPr>
          <p:nvPr>
            <p:ph type="title"/>
          </p:nvPr>
        </p:nvSpPr>
        <p:spPr>
          <a:xfrm>
            <a:off x="457200" y="228600"/>
            <a:ext cx="8229600" cy="712788"/>
          </a:xfrm>
          <a:ln>
            <a:solidFill>
              <a:srgbClr val="FFFF66"/>
            </a:solidFill>
          </a:ln>
          <a:extLst>
            <a:ext uri="{909E8E84-426E-40DD-AFC4-6F175D3DCCD1}">
              <a14:hiddenFill xmlns:a14="http://schemas.microsoft.com/office/drawing/2010/main">
                <a:solidFill>
                  <a:srgbClr val="FFFFFF"/>
                </a:solidFill>
              </a14:hiddenFill>
            </a:ext>
          </a:extLst>
        </p:spPr>
        <p:txBody>
          <a:bodyPr/>
          <a:lstStyle/>
          <a:p>
            <a:pPr eaLnBrk="1" fontAlgn="auto" hangingPunct="1">
              <a:spcBef>
                <a:spcPct val="50000"/>
              </a:spcBef>
              <a:spcAft>
                <a:spcPts val="0"/>
              </a:spcAft>
              <a:defRPr/>
            </a:pPr>
            <a:r>
              <a:rPr lang="en-US" altLang="en-US" sz="2400" dirty="0">
                <a:solidFill>
                  <a:schemeClr val="tx1"/>
                </a:solidFill>
                <a:ea typeface="ＭＳ Ｐゴシック" charset="0"/>
              </a:rPr>
              <a:t>NUREMBERG Doctors TRIALS,  December 1946</a:t>
            </a:r>
          </a:p>
        </p:txBody>
      </p:sp>
      <p:pic>
        <p:nvPicPr>
          <p:cNvPr id="25606" name="Content Placeholder 8" descr="C:\Documents and Settings\F000JT5\Desktop\751px-Karl-Brandt.jpg"/>
          <p:cNvPicPr>
            <a:picLocks noGrp="1" noChangeAspect="1" noChangeArrowheads="1"/>
          </p:cNvPicPr>
          <p:nvPr>
            <p:ph sz="quarter" idx="13"/>
          </p:nvPr>
        </p:nvPicPr>
        <p:blipFill>
          <a:blip r:embed="rId5">
            <a:extLst>
              <a:ext uri="{28A0092B-C50C-407E-A947-70E740481C1C}">
                <a14:useLocalDpi xmlns:a14="http://schemas.microsoft.com/office/drawing/2010/main" val="0"/>
              </a:ext>
            </a:extLst>
          </a:blip>
          <a:srcRect/>
          <a:stretch>
            <a:fillRect/>
          </a:stretch>
        </p:blipFill>
        <p:spPr>
          <a:xfrm>
            <a:off x="2514600" y="1066800"/>
            <a:ext cx="4676775" cy="3736975"/>
          </a:xfrm>
          <a:noFill/>
        </p:spPr>
      </p:pic>
      <p:sp>
        <p:nvSpPr>
          <p:cNvPr id="2560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D782066F-C9A8-4DBC-A956-B45F69D0003E}" type="slidenum">
              <a:rPr lang="en-US" altLang="en-US" smtClean="0">
                <a:solidFill>
                  <a:srgbClr val="FFFFFF"/>
                </a:solidFill>
              </a:rPr>
              <a:pPr/>
              <a:t>4</a:t>
            </a:fld>
            <a:endParaRPr lang="en-US" altLang="en-US">
              <a:solidFill>
                <a:srgbClr val="FFFFFF"/>
              </a:solidFill>
            </a:endParaRPr>
          </a:p>
        </p:txBody>
      </p:sp>
      <p:sp>
        <p:nvSpPr>
          <p:cNvPr id="25605" name="Text Box 4"/>
          <p:cNvSpPr txBox="1">
            <a:spLocks noChangeArrowheads="1"/>
          </p:cNvSpPr>
          <p:nvPr/>
        </p:nvSpPr>
        <p:spPr bwMode="auto">
          <a:xfrm>
            <a:off x="457200" y="4876800"/>
            <a:ext cx="820261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r>
              <a:rPr lang="en-US" altLang="en-US" sz="2000">
                <a:latin typeface="Times" panose="02020603050405020304" pitchFamily="18" charset="0"/>
              </a:rPr>
              <a:t>“The defendants in this case are charged with murder, tortures and other </a:t>
            </a:r>
          </a:p>
          <a:p>
            <a:r>
              <a:rPr lang="en-US" altLang="en-US" sz="2000">
                <a:latin typeface="Times" panose="02020603050405020304" pitchFamily="18" charset="0"/>
              </a:rPr>
              <a:t>atrocities committed in the name of medical science.”</a:t>
            </a:r>
            <a:r>
              <a:rPr lang="en-US" altLang="en-US" sz="2400" b="1">
                <a:latin typeface="Times" panose="02020603050405020304" pitchFamily="18" charset="0"/>
              </a:rPr>
              <a:t> </a:t>
            </a:r>
          </a:p>
          <a:p>
            <a:r>
              <a:rPr lang="en-US" altLang="en-US" sz="1600">
                <a:latin typeface="Times" panose="02020603050405020304" pitchFamily="18" charset="0"/>
              </a:rPr>
              <a:t>	Brigadier General Telford Taylor:</a:t>
            </a:r>
            <a:r>
              <a:rPr lang="en-US" altLang="en-US" sz="1600" b="1">
                <a:latin typeface="Times" panose="02020603050405020304" pitchFamily="18" charset="0"/>
              </a:rPr>
              <a:t> </a:t>
            </a:r>
            <a:r>
              <a:rPr lang="en-US" altLang="en-US" sz="1600" u="sng">
                <a:latin typeface="Times" panose="02020603050405020304" pitchFamily="18" charset="0"/>
              </a:rPr>
              <a:t>U.S. v. Karl Brandt, et al.</a:t>
            </a:r>
            <a:r>
              <a:rPr lang="en-US" altLang="en-US" b="1">
                <a:latin typeface="Times" panose="02020603050405020304" pitchFamily="18" charset="0"/>
              </a:rPr>
              <a:t> </a:t>
            </a:r>
          </a:p>
        </p:txBody>
      </p:sp>
      <p:pic>
        <p:nvPicPr>
          <p:cNvPr id="3" name="slide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8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1000" cy="944562"/>
          </a:xfrm>
        </p:spPr>
        <p:txBody>
          <a:bodyPr>
            <a:noAutofit/>
          </a:bodyPr>
          <a:lstStyle/>
          <a:p>
            <a:pPr algn="ctr" eaLnBrk="1" hangingPunct="1">
              <a:defRPr/>
            </a:pPr>
            <a:r>
              <a:rPr lang="en-US" sz="4000" dirty="0">
                <a:ea typeface="ＭＳ Ｐゴシック" charset="0"/>
              </a:rPr>
              <a:t>What CPHS Needs for Review</a:t>
            </a:r>
          </a:p>
        </p:txBody>
      </p:sp>
      <p:sp>
        <p:nvSpPr>
          <p:cNvPr id="100355" name="Content Placeholder 2"/>
          <p:cNvSpPr>
            <a:spLocks noGrp="1"/>
          </p:cNvSpPr>
          <p:nvPr>
            <p:ph sz="quarter" idx="13"/>
          </p:nvPr>
        </p:nvSpPr>
        <p:spPr>
          <a:xfrm>
            <a:off x="602353" y="1219200"/>
            <a:ext cx="7543800" cy="5181600"/>
          </a:xfrm>
        </p:spPr>
        <p:txBody>
          <a:bodyPr>
            <a:normAutofit lnSpcReduction="10000"/>
          </a:bodyPr>
          <a:lstStyle/>
          <a:p>
            <a:pPr eaLnBrk="1" hangingPunct="1"/>
            <a:r>
              <a:rPr lang="en-US" altLang="en-US" sz="2200" dirty="0"/>
              <a:t>Funding or other proposal document</a:t>
            </a:r>
          </a:p>
          <a:p>
            <a:pPr eaLnBrk="1" hangingPunct="1"/>
            <a:r>
              <a:rPr lang="en-US" altLang="en-US" sz="2200" dirty="0"/>
              <a:t>Study Plans:</a:t>
            </a:r>
          </a:p>
          <a:p>
            <a:pPr lvl="1" eaLnBrk="1" hangingPunct="1"/>
            <a:r>
              <a:rPr lang="en-US" altLang="en-US" sz="2200" dirty="0"/>
              <a:t>Description of the proposed research activities</a:t>
            </a:r>
          </a:p>
          <a:p>
            <a:pPr lvl="1" eaLnBrk="1" hangingPunct="1"/>
            <a:r>
              <a:rPr lang="en-US" altLang="en-US" sz="2200" dirty="0"/>
              <a:t>Recruitment of participants (posters, ads, etc.)</a:t>
            </a:r>
          </a:p>
          <a:p>
            <a:pPr lvl="1" eaLnBrk="1" hangingPunct="1"/>
            <a:r>
              <a:rPr lang="en-US" altLang="en-US" sz="2200" dirty="0"/>
              <a:t>Consent process and documents</a:t>
            </a:r>
          </a:p>
          <a:p>
            <a:pPr lvl="1" eaLnBrk="1" hangingPunct="1"/>
            <a:r>
              <a:rPr lang="en-US" altLang="en-US" sz="2200" dirty="0"/>
              <a:t>Protection of privacy</a:t>
            </a:r>
          </a:p>
          <a:p>
            <a:pPr lvl="1" eaLnBrk="1" hangingPunct="1"/>
            <a:r>
              <a:rPr lang="en-US" altLang="en-US" sz="2200" dirty="0"/>
              <a:t>Data management, including maintenance of confidentiality, security, and incidental findings</a:t>
            </a:r>
          </a:p>
          <a:p>
            <a:pPr marL="366713" lvl="1" indent="0" eaLnBrk="1" hangingPunct="1">
              <a:buNone/>
            </a:pPr>
            <a:r>
              <a:rPr lang="en-US" altLang="en-US" sz="2200" dirty="0">
                <a:solidFill>
                  <a:schemeClr val="accent1">
                    <a:lumMod val="75000"/>
                  </a:schemeClr>
                </a:solidFill>
              </a:rPr>
              <a:t>International form</a:t>
            </a:r>
          </a:p>
          <a:p>
            <a:pPr eaLnBrk="1" hangingPunct="1"/>
            <a:r>
              <a:rPr lang="en-US" altLang="en-US" sz="2200" dirty="0"/>
              <a:t>Instruments</a:t>
            </a:r>
          </a:p>
          <a:p>
            <a:pPr lvl="1" eaLnBrk="1" hangingPunct="1">
              <a:buFontTx/>
              <a:buChar char="•"/>
            </a:pPr>
            <a:r>
              <a:rPr lang="en-US" altLang="en-US" sz="2200" dirty="0"/>
              <a:t> Survey questions , Interview questions</a:t>
            </a:r>
          </a:p>
          <a:p>
            <a:pPr eaLnBrk="1" hangingPunct="1"/>
            <a:endParaRPr lang="en-US" altLang="en-US" dirty="0"/>
          </a:p>
        </p:txBody>
      </p:sp>
      <p:sp>
        <p:nvSpPr>
          <p:cNvPr id="1003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0618AA07-BBB8-433F-8B29-BB2E4CF2570E}" type="slidenum">
              <a:rPr lang="en-US" altLang="en-US" smtClean="0">
                <a:solidFill>
                  <a:srgbClr val="FFFFFF"/>
                </a:solidFill>
              </a:rPr>
              <a:pPr/>
              <a:t>40</a:t>
            </a:fld>
            <a:endParaRPr lang="en-US" altLang="en-US">
              <a:solidFill>
                <a:srgbClr val="FFFFFF"/>
              </a:solidFill>
            </a:endParaRPr>
          </a:p>
        </p:txBody>
      </p:sp>
      <p:pic>
        <p:nvPicPr>
          <p:cNvPr id="7" name="slide 4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5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a:extLst>
              <a:ext uri="{FF2B5EF4-FFF2-40B4-BE49-F238E27FC236}">
                <a16:creationId xmlns:a16="http://schemas.microsoft.com/office/drawing/2014/main" id="{FD8303D0-835E-46B1-961C-BC5ABAD520AE}"/>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2"/>
                </a:solidFill>
                <a:latin typeface="Calibri" panose="020F050202020403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defRPr>
            </a:lvl2pPr>
            <a:lvl3pPr marL="1143000" indent="-228600">
              <a:spcBef>
                <a:spcPct val="20000"/>
              </a:spcBef>
              <a:buFont typeface="Calibri" panose="020F0502020204030204" pitchFamily="34" charset="0"/>
              <a:buChar char="+"/>
              <a:defRPr>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fld id="{718EA951-4CA2-4ADD-9CF0-C47259CE7F46}" type="slidenum">
              <a:rPr lang="en-US" altLang="en-US" sz="1200" smtClean="0">
                <a:solidFill>
                  <a:srgbClr val="A6A1A1"/>
                </a:solidFill>
                <a:latin typeface="Helvetica" panose="020B0604020202020204" pitchFamily="34" charset="0"/>
              </a:rPr>
              <a:pPr>
                <a:spcBef>
                  <a:spcPct val="0"/>
                </a:spcBef>
                <a:buFontTx/>
                <a:buNone/>
              </a:pPr>
              <a:t>41</a:t>
            </a:fld>
            <a:endParaRPr lang="en-US" altLang="en-US" sz="1200">
              <a:solidFill>
                <a:srgbClr val="A6A1A1"/>
              </a:solidFill>
              <a:latin typeface="Helvetica" panose="020B0604020202020204" pitchFamily="34" charset="0"/>
            </a:endParaRPr>
          </a:p>
        </p:txBody>
      </p:sp>
      <p:sp>
        <p:nvSpPr>
          <p:cNvPr id="32772" name="Rectangle 4">
            <a:extLst>
              <a:ext uri="{FF2B5EF4-FFF2-40B4-BE49-F238E27FC236}">
                <a16:creationId xmlns:a16="http://schemas.microsoft.com/office/drawing/2014/main" id="{8F618B8F-3A0A-46C4-B952-C5B626C88489}"/>
              </a:ext>
            </a:extLst>
          </p:cNvPr>
          <p:cNvSpPr>
            <a:spLocks noChangeArrowheads="1"/>
          </p:cNvSpPr>
          <p:nvPr/>
        </p:nvSpPr>
        <p:spPr bwMode="auto">
          <a:xfrm>
            <a:off x="914400" y="685800"/>
            <a:ext cx="7315200" cy="3046413"/>
          </a:xfrm>
          <a:prstGeom prst="rect">
            <a:avLst/>
          </a:prstGeom>
          <a:solidFill>
            <a:schemeClr val="accent1">
              <a:lumMod val="20000"/>
              <a:lumOff val="80000"/>
            </a:schemeClr>
          </a:solidFill>
          <a:ln>
            <a:solidFill>
              <a:schemeClr val="accent1"/>
            </a:solidFill>
          </a:ln>
        </p:spPr>
        <p:txBody>
          <a:bodyPr>
            <a:spAutoFit/>
          </a:bodyPr>
          <a:lstStyle/>
          <a:p>
            <a:pPr algn="ctr">
              <a:defRPr/>
            </a:pPr>
            <a:endParaRPr lang="en-US" sz="2400" u="sng" dirty="0">
              <a:ea typeface="ＭＳ Ｐゴシック" pitchFamily="-48" charset="-128"/>
            </a:endParaRPr>
          </a:p>
          <a:p>
            <a:pPr algn="ctr">
              <a:defRPr/>
            </a:pPr>
            <a:r>
              <a:rPr lang="en-US" sz="2400" dirty="0">
                <a:ea typeface="ＭＳ Ｐゴシック" pitchFamily="-48" charset="-128"/>
              </a:rPr>
              <a:t>CPHS WEBSITE</a:t>
            </a:r>
          </a:p>
          <a:p>
            <a:pPr algn="ctr">
              <a:defRPr/>
            </a:pPr>
            <a:r>
              <a:rPr lang="en-US" sz="2400" dirty="0">
                <a:ea typeface="ＭＳ Ｐゴシック" pitchFamily="-48" charset="-128"/>
                <a:hlinkClick r:id="rId5"/>
              </a:rPr>
              <a:t>www.dartmouth.edu/~cphs</a:t>
            </a:r>
            <a:endParaRPr lang="en-US" sz="2400" dirty="0">
              <a:ea typeface="ＭＳ Ｐゴシック" pitchFamily="-48" charset="-128"/>
            </a:endParaRPr>
          </a:p>
          <a:p>
            <a:pPr algn="ctr">
              <a:defRPr/>
            </a:pPr>
            <a:endParaRPr lang="en-US" sz="2400" dirty="0">
              <a:ea typeface="ＭＳ Ｐゴシック" pitchFamily="-48" charset="-128"/>
            </a:endParaRPr>
          </a:p>
          <a:p>
            <a:pPr algn="ctr">
              <a:defRPr/>
            </a:pPr>
            <a:r>
              <a:rPr lang="en-US" sz="2400" dirty="0">
                <a:ea typeface="ＭＳ Ｐゴシック" pitchFamily="-48" charset="-128"/>
              </a:rPr>
              <a:t>Office for Human Research Protection</a:t>
            </a:r>
          </a:p>
          <a:p>
            <a:pPr algn="ctr">
              <a:defRPr/>
            </a:pPr>
            <a:r>
              <a:rPr lang="en-US" sz="2400" dirty="0">
                <a:ea typeface="ＭＳ Ｐゴシック" pitchFamily="-48" charset="-128"/>
              </a:rPr>
              <a:t>US Department of Health and Human Services</a:t>
            </a:r>
          </a:p>
          <a:p>
            <a:pPr algn="ctr">
              <a:defRPr/>
            </a:pPr>
            <a:r>
              <a:rPr lang="en-US" sz="2400" u="sng" dirty="0">
                <a:ea typeface="ＭＳ Ｐゴシック" pitchFamily="-48" charset="-128"/>
                <a:hlinkClick r:id="rId6"/>
              </a:rPr>
              <a:t>http://www.hhs.gov/ohrp/</a:t>
            </a:r>
            <a:endParaRPr lang="en-US" sz="2400" u="sng" dirty="0">
              <a:ea typeface="ＭＳ Ｐゴシック" pitchFamily="-48" charset="-128"/>
            </a:endParaRPr>
          </a:p>
          <a:p>
            <a:pPr algn="ctr">
              <a:defRPr/>
            </a:pPr>
            <a:endParaRPr lang="en-US" sz="2400" dirty="0">
              <a:ea typeface="ＭＳ Ｐゴシック" pitchFamily="-48" charset="-128"/>
            </a:endParaRPr>
          </a:p>
        </p:txBody>
      </p:sp>
      <p:sp>
        <p:nvSpPr>
          <p:cNvPr id="69637" name="TextBox 1">
            <a:extLst>
              <a:ext uri="{FF2B5EF4-FFF2-40B4-BE49-F238E27FC236}">
                <a16:creationId xmlns:a16="http://schemas.microsoft.com/office/drawing/2014/main" id="{056939EA-AC31-410B-B201-27824A6ADB8E}"/>
              </a:ext>
            </a:extLst>
          </p:cNvPr>
          <p:cNvSpPr txBox="1">
            <a:spLocks noChangeArrowheads="1"/>
          </p:cNvSpPr>
          <p:nvPr/>
        </p:nvSpPr>
        <p:spPr bwMode="auto">
          <a:xfrm>
            <a:off x="2286000" y="4826000"/>
            <a:ext cx="4648200" cy="584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2"/>
                </a:solidFill>
                <a:latin typeface="Calibri" panose="020F050202020403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defRPr>
            </a:lvl2pPr>
            <a:lvl3pPr marL="1143000" indent="-228600">
              <a:spcBef>
                <a:spcPct val="20000"/>
              </a:spcBef>
              <a:buFont typeface="Calibri" panose="020F0502020204030204" pitchFamily="34" charset="0"/>
              <a:buChar char="+"/>
              <a:defRPr>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FontTx/>
              <a:buNone/>
            </a:pPr>
            <a:r>
              <a:rPr lang="en-US" altLang="en-US" sz="3200" dirty="0">
                <a:solidFill>
                  <a:schemeClr val="tx1"/>
                </a:solidFill>
                <a:latin typeface="Helvetica" panose="020B0604020202020204" pitchFamily="34" charset="0"/>
              </a:rPr>
              <a:t>Thank You!</a:t>
            </a:r>
          </a:p>
        </p:txBody>
      </p:sp>
      <p:pic>
        <p:nvPicPr>
          <p:cNvPr id="6" name="slide 4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84488472"/>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1B80-0F0A-425D-8219-34A8320507DD}"/>
              </a:ext>
            </a:extLst>
          </p:cNvPr>
          <p:cNvSpPr>
            <a:spLocks noGrp="1"/>
          </p:cNvSpPr>
          <p:nvPr>
            <p:ph type="title"/>
          </p:nvPr>
        </p:nvSpPr>
        <p:spPr>
          <a:xfrm>
            <a:off x="685332" y="1864906"/>
            <a:ext cx="7773338" cy="1596177"/>
          </a:xfrm>
        </p:spPr>
        <p:txBody>
          <a:bodyPr>
            <a:normAutofit fontScale="90000"/>
          </a:bodyPr>
          <a:lstStyle/>
          <a:p>
            <a:br>
              <a:rPr lang="en-US" sz="1600" dirty="0">
                <a:hlinkClick r:id="rId2"/>
              </a:rPr>
            </a:br>
            <a:r>
              <a:rPr lang="en-US" sz="2700" dirty="0"/>
              <a:t>Use the link below to certify that you have fulfilled the IRB's education requirement. </a:t>
            </a:r>
            <a:br>
              <a:rPr lang="en-US" sz="2700" dirty="0"/>
            </a:br>
            <a:r>
              <a:rPr lang="en-US" sz="2700" dirty="0"/>
              <a:t>Use your </a:t>
            </a:r>
            <a:r>
              <a:rPr lang="en-US" sz="2700" dirty="0" err="1"/>
              <a:t>NetId</a:t>
            </a:r>
            <a:r>
              <a:rPr lang="en-US" sz="2700" dirty="0"/>
              <a:t> and associated password to log in.</a:t>
            </a:r>
            <a:br>
              <a:rPr lang="en-US" sz="2700" dirty="0">
                <a:hlinkClick r:id="rId2"/>
              </a:rPr>
            </a:br>
            <a:br>
              <a:rPr lang="en-US" sz="1600" b="1" dirty="0">
                <a:hlinkClick r:id="rId2"/>
              </a:rPr>
            </a:br>
            <a:r>
              <a:rPr lang="en-US" sz="1600" b="1" dirty="0">
                <a:hlinkClick r:id="rId3"/>
              </a:rPr>
              <a:t>https://dartmouth.co1.qualtrics.com/jfe/form/SV_0p64SY51z0bjj13</a:t>
            </a:r>
            <a:br>
              <a:rPr lang="en-US" sz="1600" dirty="0"/>
            </a:br>
            <a:br>
              <a:rPr lang="en-US" sz="1600" dirty="0"/>
            </a:br>
            <a:endParaRPr lang="en-US" sz="1600" dirty="0"/>
          </a:p>
        </p:txBody>
      </p:sp>
      <p:sp>
        <p:nvSpPr>
          <p:cNvPr id="3" name="Footer Placeholder 2">
            <a:extLst>
              <a:ext uri="{FF2B5EF4-FFF2-40B4-BE49-F238E27FC236}">
                <a16:creationId xmlns:a16="http://schemas.microsoft.com/office/drawing/2014/main" id="{2F372B1B-A896-4172-AF09-0BF2CF7312F8}"/>
              </a:ext>
            </a:extLst>
          </p:cNvPr>
          <p:cNvSpPr>
            <a:spLocks noGrp="1"/>
          </p:cNvSpPr>
          <p:nvPr>
            <p:ph type="ftr" sz="quarter" idx="11"/>
          </p:nvPr>
        </p:nvSpPr>
        <p:spPr/>
        <p:txBody>
          <a:bodyPr/>
          <a:lstStyle/>
          <a:p>
            <a:pPr>
              <a:defRPr/>
            </a:pPr>
            <a:r>
              <a:rPr lang="en-US"/>
              <a:t>2011</a:t>
            </a:r>
          </a:p>
        </p:txBody>
      </p:sp>
      <p:sp>
        <p:nvSpPr>
          <p:cNvPr id="4" name="Slide Number Placeholder 3">
            <a:extLst>
              <a:ext uri="{FF2B5EF4-FFF2-40B4-BE49-F238E27FC236}">
                <a16:creationId xmlns:a16="http://schemas.microsoft.com/office/drawing/2014/main" id="{EECB4ACD-25DF-4C7E-B938-B6F0EEA59B98}"/>
              </a:ext>
            </a:extLst>
          </p:cNvPr>
          <p:cNvSpPr>
            <a:spLocks noGrp="1"/>
          </p:cNvSpPr>
          <p:nvPr>
            <p:ph type="sldNum" sz="quarter" idx="12"/>
          </p:nvPr>
        </p:nvSpPr>
        <p:spPr/>
        <p:txBody>
          <a:bodyPr/>
          <a:lstStyle/>
          <a:p>
            <a:pPr>
              <a:defRPr/>
            </a:pPr>
            <a:fld id="{53409897-AC2E-4664-9431-35E1CF089E9C}" type="slidenum">
              <a:rPr lang="en-US" altLang="en-US" smtClean="0"/>
              <a:pPr>
                <a:defRPr/>
              </a:pPr>
              <a:t>42</a:t>
            </a:fld>
            <a:endParaRPr lang="en-US" altLang="en-US"/>
          </a:p>
        </p:txBody>
      </p:sp>
    </p:spTree>
    <p:extLst>
      <p:ext uri="{BB962C8B-B14F-4D97-AF65-F5344CB8AC3E}">
        <p14:creationId xmlns:p14="http://schemas.microsoft.com/office/powerpoint/2010/main" val="3919516692"/>
      </p:ext>
    </p:extLst>
  </p:cSld>
  <p:clrMapOvr>
    <a:masterClrMapping/>
  </p:clrMapOvr>
  <p:transition advClick="0" advTm="45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53001" y="228600"/>
            <a:ext cx="7715250" cy="1143000"/>
          </a:xfrm>
        </p:spPr>
        <p:txBody>
          <a:bodyPr>
            <a:normAutofit/>
          </a:bodyPr>
          <a:lstStyle/>
          <a:p>
            <a:pPr algn="ctr">
              <a:defRPr/>
            </a:pPr>
            <a:r>
              <a:rPr lang="en-US" altLang="en-US" sz="3600" b="1" dirty="0">
                <a:solidFill>
                  <a:schemeClr val="tx1"/>
                </a:solidFill>
              </a:rPr>
              <a:t>NUREMBERG CODE</a:t>
            </a:r>
            <a:br>
              <a:rPr lang="en-US" altLang="en-US" sz="3600" b="1" dirty="0">
                <a:solidFill>
                  <a:schemeClr val="tx1"/>
                </a:solidFill>
              </a:rPr>
            </a:br>
            <a:r>
              <a:rPr lang="en-US" altLang="en-US" sz="3600" b="1" dirty="0">
                <a:solidFill>
                  <a:schemeClr val="tx1"/>
                </a:solidFill>
              </a:rPr>
              <a:t>1947</a:t>
            </a:r>
          </a:p>
        </p:txBody>
      </p:sp>
      <p:sp>
        <p:nvSpPr>
          <p:cNvPr id="27652" name="Rectangle 4"/>
          <p:cNvSpPr>
            <a:spLocks noGrp="1" noChangeArrowheads="1"/>
          </p:cNvSpPr>
          <p:nvPr>
            <p:ph sz="quarter" idx="13"/>
          </p:nvPr>
        </p:nvSpPr>
        <p:spPr>
          <a:xfrm>
            <a:off x="390525" y="1828800"/>
            <a:ext cx="8305800" cy="4114800"/>
          </a:xfrm>
        </p:spPr>
        <p:txBody>
          <a:bodyPr/>
          <a:lstStyle/>
          <a:p>
            <a:pPr>
              <a:spcBef>
                <a:spcPct val="10000"/>
              </a:spcBef>
            </a:pPr>
            <a:r>
              <a:rPr lang="en-US" altLang="en-US" dirty="0"/>
              <a:t>Voluntary informed consent absolutely essential</a:t>
            </a:r>
          </a:p>
          <a:p>
            <a:pPr>
              <a:spcBef>
                <a:spcPct val="10000"/>
              </a:spcBef>
            </a:pPr>
            <a:r>
              <a:rPr lang="en-US" altLang="en-US" dirty="0"/>
              <a:t>Research should yield useful results</a:t>
            </a:r>
          </a:p>
          <a:p>
            <a:pPr>
              <a:spcBef>
                <a:spcPct val="10000"/>
              </a:spcBef>
            </a:pPr>
            <a:r>
              <a:rPr lang="en-US" altLang="en-US" dirty="0"/>
              <a:t>Base research on prior work</a:t>
            </a:r>
          </a:p>
          <a:p>
            <a:pPr>
              <a:spcBef>
                <a:spcPct val="10000"/>
              </a:spcBef>
            </a:pPr>
            <a:r>
              <a:rPr lang="en-US" altLang="en-US" dirty="0"/>
              <a:t>Avoid physical and mental suffering</a:t>
            </a:r>
          </a:p>
          <a:p>
            <a:pPr>
              <a:spcBef>
                <a:spcPct val="10000"/>
              </a:spcBef>
            </a:pPr>
            <a:r>
              <a:rPr lang="en-US" altLang="en-US" dirty="0"/>
              <a:t>No expectation of death or disabling injury</a:t>
            </a:r>
          </a:p>
          <a:p>
            <a:pPr>
              <a:spcBef>
                <a:spcPct val="10000"/>
              </a:spcBef>
            </a:pPr>
            <a:r>
              <a:rPr lang="en-US" altLang="en-US" dirty="0"/>
              <a:t>Risk must be outweighed by importance</a:t>
            </a:r>
          </a:p>
          <a:p>
            <a:pPr>
              <a:spcBef>
                <a:spcPct val="10000"/>
              </a:spcBef>
            </a:pPr>
            <a:r>
              <a:rPr lang="en-US" altLang="en-US" dirty="0"/>
              <a:t>Subjects must be protected from injury</a:t>
            </a:r>
          </a:p>
          <a:p>
            <a:pPr>
              <a:spcBef>
                <a:spcPct val="10000"/>
              </a:spcBef>
            </a:pPr>
            <a:r>
              <a:rPr lang="en-US" altLang="en-US" dirty="0"/>
              <a:t>Qualified scientists, adequate facilities</a:t>
            </a:r>
          </a:p>
          <a:p>
            <a:pPr>
              <a:spcBef>
                <a:spcPct val="10000"/>
              </a:spcBef>
            </a:pPr>
            <a:r>
              <a:rPr lang="en-US" altLang="en-US" dirty="0"/>
              <a:t>Subject free to stop at any time</a:t>
            </a:r>
          </a:p>
          <a:p>
            <a:pPr>
              <a:spcBef>
                <a:spcPct val="10000"/>
              </a:spcBef>
            </a:pPr>
            <a:r>
              <a:rPr lang="en-US" altLang="en-US" dirty="0"/>
              <a:t>Investigator must be ready to withdraw subject.</a:t>
            </a:r>
            <a:endParaRPr lang="en-US" altLang="en-US" sz="2800" dirty="0">
              <a:solidFill>
                <a:schemeClr val="bg1"/>
              </a:solidFill>
            </a:endParaRPr>
          </a:p>
        </p:txBody>
      </p:sp>
      <p:sp>
        <p:nvSpPr>
          <p:cNvPr id="27651" name="Rectangle 3"/>
          <p:cNvSpPr>
            <a:spLocks noChangeArrowheads="1"/>
          </p:cNvSpPr>
          <p:nvPr/>
        </p:nvSpPr>
        <p:spPr bwMode="auto">
          <a:xfrm>
            <a:off x="-457200" y="2743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285750" indent="-285750">
              <a:defRPr>
                <a:solidFill>
                  <a:schemeClr val="tx1"/>
                </a:solidFill>
                <a:latin typeface="Helvetica" panose="020B0604020202020204" pitchFamily="34" charset="0"/>
                <a:ea typeface="MS PGothic" panose="020B0600070205080204" pitchFamily="34" charset="-128"/>
              </a:defRPr>
            </a:lvl1pPr>
            <a:lvl2pPr marL="685800" indent="-22860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543050" indent="-171450">
              <a:defRPr>
                <a:solidFill>
                  <a:schemeClr val="tx1"/>
                </a:solidFill>
                <a:latin typeface="Helvetica" panose="020B0604020202020204" pitchFamily="34" charset="0"/>
                <a:ea typeface="MS PGothic" panose="020B0600070205080204" pitchFamily="34" charset="-128"/>
              </a:defRPr>
            </a:lvl4pPr>
            <a:lvl5pPr marL="2000250" indent="-171450">
              <a:defRPr>
                <a:solidFill>
                  <a:schemeClr val="tx1"/>
                </a:solidFill>
                <a:latin typeface="Helvetica" panose="020B0604020202020204" pitchFamily="34" charset="0"/>
                <a:ea typeface="MS PGothic" panose="020B0600070205080204" pitchFamily="34" charset="-128"/>
              </a:defRPr>
            </a:lvl5pPr>
            <a:lvl6pPr marL="2457450" indent="-17145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14650" indent="-17145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371850" indent="-17145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29050" indent="-17145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pPr>
              <a:spcBef>
                <a:spcPct val="10000"/>
              </a:spcBef>
              <a:buFontTx/>
              <a:buChar char="•"/>
            </a:pPr>
            <a:endParaRPr lang="en-US" altLang="en-US" sz="2400">
              <a:latin typeface="Times" panose="02020603050405020304" pitchFamily="18" charset="0"/>
            </a:endParaRPr>
          </a:p>
        </p:txBody>
      </p:sp>
      <p:pic>
        <p:nvPicPr>
          <p:cNvPr id="2" name="Slide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1828800" y="1828800"/>
          <a:ext cx="5943600" cy="4267200"/>
        </p:xfrm>
        <a:graphic>
          <a:graphicData uri="http://schemas.openxmlformats.org/presentationml/2006/ole">
            <mc:AlternateContent xmlns:mc="http://schemas.openxmlformats.org/markup-compatibility/2006">
              <mc:Choice xmlns:v="urn:schemas-microsoft-com:vml" Requires="v">
                <p:oleObj spid="_x0000_s29826" name="Document" r:id="rId6" imgW="1295400" imgH="931164" progId="Word.Document.8">
                  <p:embed/>
                </p:oleObj>
              </mc:Choice>
              <mc:Fallback>
                <p:oleObj name="Document" r:id="rId6" imgW="1295400" imgH="931164" progId="Word.Document.8">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1828800"/>
                        <a:ext cx="5943600" cy="4267200"/>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9" name="Rectangle 3"/>
          <p:cNvSpPr>
            <a:spLocks noGrp="1" noChangeArrowheads="1"/>
          </p:cNvSpPr>
          <p:nvPr>
            <p:ph type="title"/>
          </p:nvPr>
        </p:nvSpPr>
        <p:spPr>
          <a:xfrm>
            <a:off x="666750" y="304800"/>
            <a:ext cx="7867650" cy="1143000"/>
          </a:xfrm>
          <a:effectLst>
            <a:outerShdw dist="35921" dir="2700000"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0000"/>
          </a:bodyPr>
          <a:lstStyle/>
          <a:p>
            <a:pPr>
              <a:defRPr/>
            </a:pPr>
            <a:r>
              <a:rPr lang="en-US" altLang="en-US" sz="2800" b="1" dirty="0">
                <a:solidFill>
                  <a:schemeClr val="tx1"/>
                </a:solidFill>
                <a:effectLst>
                  <a:outerShdw blurRad="38100" dist="38100" dir="2700000" algn="tl">
                    <a:srgbClr val="000000">
                      <a:alpha val="43137"/>
                    </a:srgbClr>
                  </a:outerShdw>
                </a:effectLst>
                <a:latin typeface="Trebuchet MS" panose="020B0603020202020204" pitchFamily="34" charset="0"/>
                <a:ea typeface="ＭＳ Ｐゴシック" charset="0"/>
              </a:rPr>
              <a:t>Staged Experiments on Obedience to Authority</a:t>
            </a:r>
            <a:br>
              <a:rPr lang="en-US" altLang="en-US" sz="2800" b="1" dirty="0">
                <a:solidFill>
                  <a:schemeClr val="tx1"/>
                </a:solidFill>
                <a:effectLst>
                  <a:outerShdw blurRad="38100" dist="38100" dir="2700000" algn="tl">
                    <a:srgbClr val="000000">
                      <a:alpha val="43137"/>
                    </a:srgbClr>
                  </a:outerShdw>
                </a:effectLst>
                <a:latin typeface="Trebuchet MS" panose="020B0603020202020204" pitchFamily="34" charset="0"/>
                <a:ea typeface="ＭＳ Ｐゴシック" charset="0"/>
              </a:rPr>
            </a:br>
            <a:r>
              <a:rPr lang="en-US" altLang="en-US" sz="2800" b="1" dirty="0">
                <a:solidFill>
                  <a:schemeClr val="tx1"/>
                </a:solidFill>
                <a:effectLst>
                  <a:outerShdw blurRad="38100" dist="38100" dir="2700000" algn="tl">
                    <a:srgbClr val="000000">
                      <a:alpha val="43137"/>
                    </a:srgbClr>
                  </a:outerShdw>
                </a:effectLst>
                <a:latin typeface="Trebuchet MS" panose="020B0603020202020204" pitchFamily="34" charset="0"/>
                <a:ea typeface="ＭＳ Ｐゴシック" charset="0"/>
              </a:rPr>
              <a:t>Stanley Milgram, Yale University, 1960’s</a:t>
            </a:r>
          </a:p>
        </p:txBody>
      </p:sp>
      <p:pic>
        <p:nvPicPr>
          <p:cNvPr id="29703" name="Picture 7"/>
          <p:cNvPicPr>
            <a:picLocks noGrp="1" noChangeAspect="1" noChangeArrowheads="1"/>
          </p:cNvPicPr>
          <p:nvPr>
            <p:ph sz="quarter" idx="13"/>
          </p:nvPr>
        </p:nvPicPr>
        <p:blipFill>
          <a:blip r:embed="rId8">
            <a:extLst>
              <a:ext uri="{28A0092B-C50C-407E-A947-70E740481C1C}">
                <a14:useLocalDpi xmlns:a14="http://schemas.microsoft.com/office/drawing/2010/main" val="0"/>
              </a:ext>
            </a:extLst>
          </a:blip>
          <a:srcRect/>
          <a:stretch>
            <a:fillRect/>
          </a:stretch>
        </p:blipFill>
        <p:spPr>
          <a:xfrm>
            <a:off x="128588" y="4724400"/>
            <a:ext cx="1928812" cy="2057400"/>
          </a:xfrm>
          <a:noFill/>
          <a:extLs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905220" name="Text Box 4"/>
          <p:cNvSpPr txBox="1">
            <a:spLocks noChangeArrowheads="1"/>
          </p:cNvSpPr>
          <p:nvPr/>
        </p:nvSpPr>
        <p:spPr bwMode="auto">
          <a:xfrm>
            <a:off x="3124200" y="6186488"/>
            <a:ext cx="3248025" cy="466725"/>
          </a:xfrm>
          <a:prstGeom prst="rect">
            <a:avLst/>
          </a:prstGeom>
          <a:solidFill>
            <a:srgbClr val="80808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2400" b="1">
                <a:effectLst>
                  <a:outerShdw blurRad="38100" dist="38100" dir="2700000" algn="tl">
                    <a:srgbClr val="FFFFFF"/>
                  </a:outerShdw>
                </a:effectLst>
                <a:latin typeface="Trebuchet MS" pitchFamily="34" charset="0"/>
                <a:ea typeface="ＭＳ Ｐゴシック" panose="020B0600070205080204" pitchFamily="34" charset="-128"/>
              </a:rPr>
              <a:t>Subject - “Teacher”</a:t>
            </a:r>
            <a:endParaRPr lang="en-US" altLang="en-US" sz="2400" b="1">
              <a:latin typeface="Trebuchet MS" pitchFamily="34" charset="0"/>
              <a:ea typeface="ＭＳ Ｐゴシック" panose="020B0600070205080204" pitchFamily="34" charset="-128"/>
            </a:endParaRPr>
          </a:p>
        </p:txBody>
      </p:sp>
      <p:sp>
        <p:nvSpPr>
          <p:cNvPr id="905221" name="Text Box 5"/>
          <p:cNvSpPr txBox="1">
            <a:spLocks noChangeArrowheads="1"/>
          </p:cNvSpPr>
          <p:nvPr/>
        </p:nvSpPr>
        <p:spPr bwMode="auto">
          <a:xfrm>
            <a:off x="6477000" y="4029075"/>
            <a:ext cx="2390775" cy="466725"/>
          </a:xfrm>
          <a:prstGeom prst="rect">
            <a:avLst/>
          </a:prstGeom>
          <a:solidFill>
            <a:srgbClr val="80808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en-US" sz="2400" b="1" dirty="0">
                <a:effectLst>
                  <a:outerShdw blurRad="38100" dist="38100" dir="2700000" algn="tl">
                    <a:srgbClr val="FFFFFF"/>
                  </a:outerShdw>
                </a:effectLst>
                <a:latin typeface="Trebuchet MS" pitchFamily="34" charset="0"/>
                <a:ea typeface="ＭＳ Ｐゴシック" panose="020B0600070205080204" pitchFamily="34" charset="-128"/>
              </a:rPr>
              <a:t>Researcher</a:t>
            </a:r>
            <a:endParaRPr lang="en-US" altLang="en-US" sz="2400" dirty="0">
              <a:latin typeface="Trebuchet MS" pitchFamily="34" charset="0"/>
              <a:ea typeface="ＭＳ Ｐゴシック" panose="020B0600070205080204" pitchFamily="34" charset="-128"/>
            </a:endParaRPr>
          </a:p>
        </p:txBody>
      </p:sp>
      <p:sp>
        <p:nvSpPr>
          <p:cNvPr id="29702" name="Text Box 6"/>
          <p:cNvSpPr txBox="1">
            <a:spLocks noChangeArrowheads="1"/>
          </p:cNvSpPr>
          <p:nvPr/>
        </p:nvSpPr>
        <p:spPr bwMode="auto">
          <a:xfrm>
            <a:off x="228600" y="2590800"/>
            <a:ext cx="2514600" cy="466725"/>
          </a:xfrm>
          <a:prstGeom prst="rect">
            <a:avLst/>
          </a:prstGeom>
          <a:solidFill>
            <a:srgbClr val="80808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pPr algn="ctr" eaLnBrk="1" hangingPunct="1">
              <a:spcBef>
                <a:spcPct val="50000"/>
              </a:spcBef>
            </a:pPr>
            <a:r>
              <a:rPr lang="en-US" altLang="en-US" sz="2400" b="1">
                <a:latin typeface="Trebuchet MS" panose="020B0603020202020204" pitchFamily="34" charset="0"/>
              </a:rPr>
              <a:t>Fake“Student”</a:t>
            </a:r>
          </a:p>
        </p:txBody>
      </p:sp>
      <p:pic>
        <p:nvPicPr>
          <p:cNvPr id="3" name="Slide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2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08ECA7CA-9C99-4447-A502-B8B6408F8756}" type="slidenum">
              <a:rPr lang="en-US" altLang="en-US" smtClean="0">
                <a:solidFill>
                  <a:srgbClr val="FFFFFF"/>
                </a:solidFill>
              </a:rPr>
              <a:pPr/>
              <a:t>7</a:t>
            </a:fld>
            <a:endParaRPr lang="en-US" altLang="en-US">
              <a:solidFill>
                <a:srgbClr val="FFFFFF"/>
              </a:solidFill>
            </a:endParaRPr>
          </a:p>
        </p:txBody>
      </p:sp>
      <p:pic>
        <p:nvPicPr>
          <p:cNvPr id="31747" name="Picture 2" descr="worried man"/>
          <p:cNvPicPr>
            <a:picLocks noChangeAspect="1" noChangeArrowheads="1"/>
          </p:cNvPicPr>
          <p:nvPr/>
        </p:nvPicPr>
        <p:blipFill>
          <a:blip r:embed="rId5">
            <a:extLst>
              <a:ext uri="{28A0092B-C50C-407E-A947-70E740481C1C}">
                <a14:useLocalDpi xmlns:a14="http://schemas.microsoft.com/office/drawing/2010/main" val="0"/>
              </a:ext>
            </a:extLst>
          </a:blip>
          <a:srcRect l="8000"/>
          <a:stretch>
            <a:fillRect/>
          </a:stretch>
        </p:blipFill>
        <p:spPr bwMode="auto">
          <a:xfrm>
            <a:off x="3276600" y="1346200"/>
            <a:ext cx="5272088"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3"/>
          <p:cNvSpPr txBox="1">
            <a:spLocks noChangeArrowheads="1"/>
          </p:cNvSpPr>
          <p:nvPr/>
        </p:nvSpPr>
        <p:spPr bwMode="auto">
          <a:xfrm>
            <a:off x="381000" y="1371600"/>
            <a:ext cx="28956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pPr algn="r"/>
            <a:r>
              <a:rPr lang="en-US" altLang="en-US" i="1" dirty="0"/>
              <a:t>“I observed a mature and initially poised businessman enter the laboratory smiling and confident.   Within twenty minutes he was reduced to a twitching, stuttering </a:t>
            </a:r>
            <a:r>
              <a:rPr lang="en-US" altLang="en-US" i="1" dirty="0" err="1"/>
              <a:t>wreck,who</a:t>
            </a:r>
            <a:r>
              <a:rPr lang="en-US" altLang="en-US" i="1" dirty="0"/>
              <a:t> was rapidly approaching a point of nervous collapse... And yet he continued to respond to every word of the experimenter, and obeyed to the end.”</a:t>
            </a:r>
          </a:p>
          <a:p>
            <a:pPr algn="r"/>
            <a:r>
              <a:rPr lang="en-US" altLang="en-US" b="1" i="1" dirty="0">
                <a:latin typeface="New York" pitchFamily="18" charset="0"/>
              </a:rPr>
              <a:t>   </a:t>
            </a:r>
          </a:p>
          <a:p>
            <a:pPr algn="r"/>
            <a:r>
              <a:rPr lang="en-US" altLang="en-US" sz="1200" b="1" dirty="0">
                <a:latin typeface="New York" pitchFamily="18" charset="0"/>
              </a:rPr>
              <a:t>- Stanley Milgram, 1963</a:t>
            </a:r>
          </a:p>
        </p:txBody>
      </p:sp>
      <p:sp>
        <p:nvSpPr>
          <p:cNvPr id="8" name="Title 5"/>
          <p:cNvSpPr txBox="1">
            <a:spLocks/>
          </p:cNvSpPr>
          <p:nvPr/>
        </p:nvSpPr>
        <p:spPr>
          <a:xfrm>
            <a:off x="457200" y="533400"/>
            <a:ext cx="7467600" cy="884238"/>
          </a:xfrm>
          <a:prstGeom prst="rect">
            <a:avLst/>
          </a:prstGeom>
        </p:spPr>
        <p:txBody>
          <a:bodyPr>
            <a:normAutofit/>
          </a:bodyPr>
          <a:lstStyle>
            <a:lvl1pPr algn="l" rtl="0" fontAlgn="base">
              <a:spcBef>
                <a:spcPct val="0"/>
              </a:spcBef>
              <a:spcAft>
                <a:spcPct val="0"/>
              </a:spcAft>
              <a:defRPr sz="3000" kern="1200" cap="small">
                <a:solidFill>
                  <a:schemeClr val="tx2"/>
                </a:solidFill>
                <a:latin typeface="+mj-lt"/>
                <a:ea typeface="ＭＳ Ｐゴシック" charset="0"/>
                <a:cs typeface="+mj-cs"/>
              </a:defRPr>
            </a:lvl1pPr>
            <a:lvl2pPr algn="l" rtl="0" fontAlgn="base">
              <a:spcBef>
                <a:spcPct val="0"/>
              </a:spcBef>
              <a:spcAft>
                <a:spcPct val="0"/>
              </a:spcAft>
              <a:defRPr sz="3000">
                <a:solidFill>
                  <a:schemeClr val="tx2"/>
                </a:solidFill>
                <a:latin typeface="Century Schoolbook" charset="0"/>
                <a:ea typeface="ＭＳ Ｐゴシック" charset="0"/>
              </a:defRPr>
            </a:lvl2pPr>
            <a:lvl3pPr algn="l" rtl="0" fontAlgn="base">
              <a:spcBef>
                <a:spcPct val="0"/>
              </a:spcBef>
              <a:spcAft>
                <a:spcPct val="0"/>
              </a:spcAft>
              <a:defRPr sz="3000">
                <a:solidFill>
                  <a:schemeClr val="tx2"/>
                </a:solidFill>
                <a:latin typeface="Century Schoolbook" charset="0"/>
                <a:ea typeface="ＭＳ Ｐゴシック" charset="0"/>
              </a:defRPr>
            </a:lvl3pPr>
            <a:lvl4pPr algn="l" rtl="0" fontAlgn="base">
              <a:spcBef>
                <a:spcPct val="0"/>
              </a:spcBef>
              <a:spcAft>
                <a:spcPct val="0"/>
              </a:spcAft>
              <a:defRPr sz="3000">
                <a:solidFill>
                  <a:schemeClr val="tx2"/>
                </a:solidFill>
                <a:latin typeface="Century Schoolbook" charset="0"/>
                <a:ea typeface="ＭＳ Ｐゴシック" charset="0"/>
              </a:defRPr>
            </a:lvl4pPr>
            <a:lvl5pPr algn="l" rtl="0" fontAlgn="base">
              <a:spcBef>
                <a:spcPct val="0"/>
              </a:spcBef>
              <a:spcAft>
                <a:spcPct val="0"/>
              </a:spcAft>
              <a:defRPr sz="3000">
                <a:solidFill>
                  <a:schemeClr val="tx2"/>
                </a:solidFill>
                <a:latin typeface="Century Schoolbook" charset="0"/>
                <a:ea typeface="ＭＳ Ｐゴシック" charset="0"/>
              </a:defRPr>
            </a:lvl5pPr>
            <a:lvl6pPr marL="457200" algn="l" rtl="0" fontAlgn="base">
              <a:spcBef>
                <a:spcPct val="0"/>
              </a:spcBef>
              <a:spcAft>
                <a:spcPct val="0"/>
              </a:spcAft>
              <a:defRPr sz="3000">
                <a:solidFill>
                  <a:schemeClr val="tx2"/>
                </a:solidFill>
                <a:latin typeface="Century Schoolbook" charset="0"/>
                <a:ea typeface="ＭＳ Ｐゴシック" charset="0"/>
              </a:defRPr>
            </a:lvl6pPr>
            <a:lvl7pPr marL="914400" algn="l" rtl="0" fontAlgn="base">
              <a:spcBef>
                <a:spcPct val="0"/>
              </a:spcBef>
              <a:spcAft>
                <a:spcPct val="0"/>
              </a:spcAft>
              <a:defRPr sz="3000">
                <a:solidFill>
                  <a:schemeClr val="tx2"/>
                </a:solidFill>
                <a:latin typeface="Century Schoolbook" charset="0"/>
                <a:ea typeface="ＭＳ Ｐゴシック" charset="0"/>
              </a:defRPr>
            </a:lvl7pPr>
            <a:lvl8pPr marL="1371600" algn="l" rtl="0" fontAlgn="base">
              <a:spcBef>
                <a:spcPct val="0"/>
              </a:spcBef>
              <a:spcAft>
                <a:spcPct val="0"/>
              </a:spcAft>
              <a:defRPr sz="3000">
                <a:solidFill>
                  <a:schemeClr val="tx2"/>
                </a:solidFill>
                <a:latin typeface="Century Schoolbook" charset="0"/>
                <a:ea typeface="ＭＳ Ｐゴシック" charset="0"/>
              </a:defRPr>
            </a:lvl8pPr>
            <a:lvl9pPr marL="1828800" algn="l" rtl="0" fontAlgn="base">
              <a:spcBef>
                <a:spcPct val="0"/>
              </a:spcBef>
              <a:spcAft>
                <a:spcPct val="0"/>
              </a:spcAft>
              <a:defRPr sz="3000">
                <a:solidFill>
                  <a:schemeClr val="tx2"/>
                </a:solidFill>
                <a:latin typeface="Century Schoolbook" charset="0"/>
                <a:ea typeface="ＭＳ Ｐゴシック" charset="0"/>
              </a:defRPr>
            </a:lvl9pPr>
          </a:lstStyle>
          <a:p>
            <a:pPr algn="ctr">
              <a:defRPr/>
            </a:pPr>
            <a:r>
              <a:rPr lang="en-US" sz="4000" dirty="0" err="1">
                <a:solidFill>
                  <a:srgbClr val="000000"/>
                </a:solidFill>
              </a:rPr>
              <a:t>Milgram</a:t>
            </a:r>
            <a:r>
              <a:rPr lang="en-US" sz="4000" dirty="0">
                <a:solidFill>
                  <a:srgbClr val="000000"/>
                </a:solidFill>
              </a:rPr>
              <a:t> Study</a:t>
            </a:r>
            <a:endParaRPr lang="en-US" sz="3200" dirty="0">
              <a:solidFill>
                <a:srgbClr val="000000"/>
              </a:solidFill>
            </a:endParaRPr>
          </a:p>
        </p:txBody>
      </p:sp>
      <p:pic>
        <p:nvPicPr>
          <p:cNvPr id="2" name="Slide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3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832725" cy="914400"/>
          </a:xfrm>
        </p:spPr>
        <p:txBody>
          <a:bodyPr/>
          <a:lstStyle/>
          <a:p>
            <a:pPr algn="ctr" eaLnBrk="1" fontAlgn="auto" hangingPunct="1">
              <a:spcAft>
                <a:spcPts val="0"/>
              </a:spcAft>
              <a:defRPr/>
            </a:pPr>
            <a:r>
              <a:rPr lang="en-US" sz="4000" dirty="0">
                <a:solidFill>
                  <a:schemeClr val="tx1"/>
                </a:solidFill>
                <a:ea typeface="+mj-ea"/>
              </a:rPr>
              <a:t>Tearoom Trade Study</a:t>
            </a:r>
          </a:p>
        </p:txBody>
      </p:sp>
      <p:sp>
        <p:nvSpPr>
          <p:cNvPr id="26628" name="Content Placeholder 2"/>
          <p:cNvSpPr>
            <a:spLocks noGrp="1"/>
          </p:cNvSpPr>
          <p:nvPr>
            <p:ph sz="quarter" idx="13"/>
          </p:nvPr>
        </p:nvSpPr>
        <p:spPr>
          <a:xfrm>
            <a:off x="762000" y="1600200"/>
            <a:ext cx="3657600" cy="4572000"/>
          </a:xfrm>
        </p:spPr>
        <p:txBody>
          <a:bodyPr>
            <a:normAutofit/>
          </a:bodyPr>
          <a:lstStyle/>
          <a:p>
            <a:pPr eaLnBrk="1" hangingPunct="1">
              <a:buFont typeface="Wingdings" charset="0"/>
              <a:buChar char=""/>
              <a:defRPr/>
            </a:pPr>
            <a:endParaRPr lang="en-US" sz="2800" dirty="0">
              <a:ea typeface="ＭＳ Ｐゴシック" charset="0"/>
            </a:endParaRPr>
          </a:p>
          <a:p>
            <a:pPr marL="0" indent="0" eaLnBrk="1" hangingPunct="1">
              <a:buNone/>
              <a:defRPr/>
            </a:pPr>
            <a:r>
              <a:rPr lang="en-US" sz="2800" dirty="0">
                <a:ea typeface="ＭＳ Ｐゴシック" charset="0"/>
              </a:rPr>
              <a:t>-Deception; invasion of privacy</a:t>
            </a:r>
          </a:p>
          <a:p>
            <a:pPr eaLnBrk="1" hangingPunct="1">
              <a:buFont typeface="Wingdings" charset="0"/>
              <a:buChar char=""/>
              <a:defRPr/>
            </a:pPr>
            <a:endParaRPr lang="en-US" sz="2800" dirty="0">
              <a:ea typeface="ＭＳ Ｐゴシック" charset="0"/>
            </a:endParaRPr>
          </a:p>
          <a:p>
            <a:pPr marL="0" indent="0" eaLnBrk="1" hangingPunct="1">
              <a:buNone/>
              <a:defRPr/>
            </a:pPr>
            <a:r>
              <a:rPr lang="en-US" sz="2800" dirty="0">
                <a:ea typeface="ＭＳ Ｐゴシック" charset="0"/>
              </a:rPr>
              <a:t>-Vulnerable population because of context	</a:t>
            </a:r>
          </a:p>
          <a:p>
            <a:pPr marL="0" indent="0" eaLnBrk="1" hangingPunct="1">
              <a:buFont typeface="Wingdings" charset="0"/>
              <a:buNone/>
              <a:defRPr/>
            </a:pPr>
            <a:endParaRPr lang="en-US" sz="2800" dirty="0">
              <a:latin typeface="Helvetica" charset="0"/>
              <a:ea typeface="ＭＳ Ｐゴシック" charset="0"/>
            </a:endParaRPr>
          </a:p>
          <a:p>
            <a:pPr eaLnBrk="1" hangingPunct="1">
              <a:buFont typeface="Wingdings" charset="0"/>
              <a:buChar char=""/>
              <a:defRPr/>
            </a:pPr>
            <a:endParaRPr lang="en-US" dirty="0">
              <a:ea typeface="ＭＳ Ｐゴシック" charset="0"/>
            </a:endParaRPr>
          </a:p>
        </p:txBody>
      </p:sp>
      <p:sp>
        <p:nvSpPr>
          <p:cNvPr id="3584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ea typeface="MS PGothic" panose="020B0600070205080204" pitchFamily="34" charset="-128"/>
              </a:defRPr>
            </a:lvl1pPr>
            <a:lvl2pPr marL="742950" indent="-285750">
              <a:defRPr>
                <a:solidFill>
                  <a:schemeClr val="tx1"/>
                </a:solidFill>
                <a:latin typeface="Helvetica" panose="020B0604020202020204" pitchFamily="34" charset="0"/>
                <a:ea typeface="MS PGothic" panose="020B0600070205080204" pitchFamily="34" charset="-128"/>
              </a:defRPr>
            </a:lvl2pPr>
            <a:lvl3pPr marL="1143000" indent="-228600">
              <a:defRPr>
                <a:solidFill>
                  <a:schemeClr val="tx1"/>
                </a:solidFill>
                <a:latin typeface="Helvetica" panose="020B0604020202020204" pitchFamily="34" charset="0"/>
                <a:ea typeface="MS PGothic" panose="020B0600070205080204" pitchFamily="34" charset="-128"/>
              </a:defRPr>
            </a:lvl3pPr>
            <a:lvl4pPr marL="1600200" indent="-228600">
              <a:defRPr>
                <a:solidFill>
                  <a:schemeClr val="tx1"/>
                </a:solidFill>
                <a:latin typeface="Helvetica" panose="020B0604020202020204" pitchFamily="34" charset="0"/>
                <a:ea typeface="MS PGothic" panose="020B0600070205080204" pitchFamily="34" charset="-128"/>
              </a:defRPr>
            </a:lvl4pPr>
            <a:lvl5pPr marL="2057400" indent="-228600">
              <a:defRPr>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fld id="{3C970D7F-2953-42B0-824B-4475FB3CC660}" type="slidenum">
              <a:rPr lang="en-US" altLang="en-US" smtClean="0">
                <a:solidFill>
                  <a:srgbClr val="FFFFFF"/>
                </a:solidFill>
              </a:rPr>
              <a:pPr/>
              <a:t>8</a:t>
            </a:fld>
            <a:endParaRPr lang="en-US" altLang="en-US">
              <a:solidFill>
                <a:srgbClr val="FFFFFF"/>
              </a:solidFill>
            </a:endParaRPr>
          </a:p>
        </p:txBody>
      </p:sp>
      <p:pic>
        <p:nvPicPr>
          <p:cNvPr id="35845" name="Picture 17" descr="TeaRoom Tra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5475" y="1676400"/>
            <a:ext cx="31083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Slide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2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9A0A8E0-F136-4E42-BCAE-EDE7705CF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8281"/>
            <a:ext cx="4187825"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Slide Number Placeholder 3">
            <a:extLst>
              <a:ext uri="{FF2B5EF4-FFF2-40B4-BE49-F238E27FC236}">
                <a16:creationId xmlns:a16="http://schemas.microsoft.com/office/drawing/2014/main" id="{91832E47-E661-4495-AE57-27AA2DAC0BF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2"/>
                </a:solidFill>
                <a:latin typeface="Calibri" panose="020F050202020403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defRPr>
            </a:lvl2pPr>
            <a:lvl3pPr marL="1143000" indent="-228600">
              <a:spcBef>
                <a:spcPct val="20000"/>
              </a:spcBef>
              <a:buFont typeface="Calibri" panose="020F0502020204030204" pitchFamily="34" charset="0"/>
              <a:buChar char="+"/>
              <a:defRPr>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fld id="{47C44F18-C2DD-4829-8A42-392516ADB8F1}" type="slidenum">
              <a:rPr lang="en-US" altLang="en-US" sz="1200" smtClean="0">
                <a:solidFill>
                  <a:srgbClr val="A6A1A1"/>
                </a:solidFill>
                <a:latin typeface="Helvetica" panose="020B0604020202020204" pitchFamily="34" charset="0"/>
              </a:rPr>
              <a:pPr>
                <a:spcBef>
                  <a:spcPct val="0"/>
                </a:spcBef>
                <a:buFontTx/>
                <a:buNone/>
              </a:pPr>
              <a:t>9</a:t>
            </a:fld>
            <a:endParaRPr lang="en-US" altLang="en-US" sz="1200">
              <a:solidFill>
                <a:srgbClr val="A6A1A1"/>
              </a:solidFill>
              <a:latin typeface="Helvetica" panose="020B0604020202020204" pitchFamily="34" charset="0"/>
            </a:endParaRPr>
          </a:p>
        </p:txBody>
      </p:sp>
      <p:graphicFrame>
        <p:nvGraphicFramePr>
          <p:cNvPr id="302104" name="Group 24">
            <a:extLst>
              <a:ext uri="{FF2B5EF4-FFF2-40B4-BE49-F238E27FC236}">
                <a16:creationId xmlns:a16="http://schemas.microsoft.com/office/drawing/2014/main" id="{CDB5B7EB-7935-4DC4-8BAC-EFB6B25F7FF2}"/>
              </a:ext>
            </a:extLst>
          </p:cNvPr>
          <p:cNvGraphicFramePr>
            <a:graphicFrameLocks noGrp="1"/>
          </p:cNvGraphicFramePr>
          <p:nvPr>
            <p:extLst>
              <p:ext uri="{D42A27DB-BD31-4B8C-83A1-F6EECF244321}">
                <p14:modId xmlns:p14="http://schemas.microsoft.com/office/powerpoint/2010/main" val="315848082"/>
              </p:ext>
            </p:extLst>
          </p:nvPr>
        </p:nvGraphicFramePr>
        <p:xfrm>
          <a:off x="533400" y="4427984"/>
          <a:ext cx="8229600" cy="1979613"/>
        </p:xfrm>
        <a:graphic>
          <a:graphicData uri="http://schemas.openxmlformats.org/drawingml/2006/table">
            <a:tbl>
              <a:tblPr/>
              <a:tblGrid>
                <a:gridCol w="1447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352800">
                  <a:extLst>
                    <a:ext uri="{9D8B030D-6E8A-4147-A177-3AD203B41FA5}">
                      <a16:colId xmlns:a16="http://schemas.microsoft.com/office/drawing/2014/main" val="20002"/>
                    </a:ext>
                  </a:extLst>
                </a:gridCol>
              </a:tblGrid>
              <a:tr h="59692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chemeClr val="tx1"/>
                          </a:solidFill>
                          <a:effectLst/>
                          <a:latin typeface="Helvetica" pitchFamily="34" charset="0"/>
                        </a:rPr>
                        <a:t>1950s</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err="1">
                          <a:ln>
                            <a:noFill/>
                          </a:ln>
                          <a:solidFill>
                            <a:schemeClr val="tx1"/>
                          </a:solidFill>
                          <a:effectLst/>
                          <a:latin typeface="Helvetica" pitchFamily="34" charset="0"/>
                        </a:rPr>
                        <a:t>Willowbrook</a:t>
                      </a:r>
                      <a:r>
                        <a:rPr kumimoji="0" lang="en-US" sz="1800" b="0" i="0" u="none" strike="noStrike" cap="none" normalizeH="0" baseline="0" dirty="0">
                          <a:ln>
                            <a:noFill/>
                          </a:ln>
                          <a:solidFill>
                            <a:schemeClr val="tx1"/>
                          </a:solidFill>
                          <a:effectLst/>
                          <a:latin typeface="Helvetica" pitchFamily="34" charset="0"/>
                        </a:rPr>
                        <a:t> hepatitis studies</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a:ln>
                            <a:noFill/>
                          </a:ln>
                          <a:solidFill>
                            <a:schemeClr val="tx1"/>
                          </a:solidFill>
                          <a:effectLst/>
                          <a:latin typeface="Helvetica" pitchFamily="34" charset="0"/>
                        </a:rPr>
                        <a:t>Deliberate exposure; children</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71647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a:ln>
                            <a:noFill/>
                          </a:ln>
                          <a:solidFill>
                            <a:schemeClr val="tx1"/>
                          </a:solidFill>
                          <a:effectLst/>
                          <a:latin typeface="Helvetica" pitchFamily="34" charset="0"/>
                        </a:rPr>
                        <a:t>1950s</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a:ln>
                            <a:noFill/>
                          </a:ln>
                          <a:solidFill>
                            <a:schemeClr val="tx1"/>
                          </a:solidFill>
                          <a:effectLst/>
                          <a:latin typeface="Helvetica" pitchFamily="34" charset="0"/>
                        </a:rPr>
                        <a:t>Jewish Chronic Disease Hospital</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a:ln>
                            <a:noFill/>
                          </a:ln>
                          <a:solidFill>
                            <a:schemeClr val="tx1"/>
                          </a:solidFill>
                          <a:effectLst/>
                          <a:latin typeface="Helvetica" pitchFamily="34" charset="0"/>
                        </a:rPr>
                        <a:t>Deliberate exposure to cancer cells; debilitated elderly</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1"/>
                  </a:ext>
                </a:extLst>
              </a:tr>
              <a:tr h="66621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chemeClr val="tx1"/>
                          </a:solidFill>
                          <a:effectLst/>
                          <a:latin typeface="Helvetica" pitchFamily="34" charset="0"/>
                        </a:rPr>
                        <a:t>1950s</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chemeClr val="tx1"/>
                          </a:solidFill>
                          <a:effectLst/>
                          <a:latin typeface="Helvetica" pitchFamily="34" charset="0"/>
                        </a:rPr>
                        <a:t>Safety of Thalidomide</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800" b="0" i="0" u="none" strike="noStrike" cap="none" normalizeH="0" baseline="0" dirty="0">
                          <a:ln>
                            <a:noFill/>
                          </a:ln>
                          <a:solidFill>
                            <a:schemeClr val="tx1"/>
                          </a:solidFill>
                          <a:effectLst/>
                          <a:latin typeface="Helvetica" pitchFamily="34" charset="0"/>
                        </a:rPr>
                        <a:t>Teratogenic effects</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2"/>
                  </a:ext>
                </a:extLst>
              </a:tr>
            </a:tbl>
          </a:graphicData>
        </a:graphic>
      </p:graphicFrame>
      <p:pic>
        <p:nvPicPr>
          <p:cNvPr id="20503" name="Picture 21" descr="Thalidomide">
            <a:extLst>
              <a:ext uri="{FF2B5EF4-FFF2-40B4-BE49-F238E27FC236}">
                <a16:creationId xmlns:a16="http://schemas.microsoft.com/office/drawing/2014/main" id="{783CC4CB-8F6D-43C7-91EF-2A5B0F7BEE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218281"/>
            <a:ext cx="217011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waverly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1798637"/>
            <a:ext cx="37338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Slide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259709148"/>
      </p:ext>
    </p:extLst>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0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9082</TotalTime>
  <Words>4945</Words>
  <Application>Microsoft Office PowerPoint</Application>
  <PresentationFormat>On-screen Show (4:3)</PresentationFormat>
  <Paragraphs>675</Paragraphs>
  <Slides>42</Slides>
  <Notes>40</Notes>
  <HiddenSlides>0</HiddenSlides>
  <MMClips>41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6" baseType="lpstr">
      <vt:lpstr>Arial</vt:lpstr>
      <vt:lpstr>Arial Black</vt:lpstr>
      <vt:lpstr>Gadugi</vt:lpstr>
      <vt:lpstr>Helvetica</vt:lpstr>
      <vt:lpstr>Monotype Sorts</vt:lpstr>
      <vt:lpstr>New York</vt:lpstr>
      <vt:lpstr>Times</vt:lpstr>
      <vt:lpstr>Times New Roman</vt:lpstr>
      <vt:lpstr>Trebuchet MS</vt:lpstr>
      <vt:lpstr>Tw Cen MT</vt:lpstr>
      <vt:lpstr>Wingdings</vt:lpstr>
      <vt:lpstr>Wingdings 2</vt:lpstr>
      <vt:lpstr>Droplet</vt:lpstr>
      <vt:lpstr>Document</vt:lpstr>
      <vt:lpstr>RESEARCH ETHICS: COMMITTEE for the PROTECTION of HUMAN SUBJECTS (CPHS)</vt:lpstr>
      <vt:lpstr>PowerPoint Presentation</vt:lpstr>
      <vt:lpstr>PowerPoint Presentation</vt:lpstr>
      <vt:lpstr>NUREMBERG Doctors TRIALS,  December 1946</vt:lpstr>
      <vt:lpstr>NUREMBERG CODE 1947</vt:lpstr>
      <vt:lpstr>Staged Experiments on Obedience to Authority Stanley Milgram, Yale University, 1960’s</vt:lpstr>
      <vt:lpstr>PowerPoint Presentation</vt:lpstr>
      <vt:lpstr>Tearoom Trade Study</vt:lpstr>
      <vt:lpstr>PowerPoint Presentation</vt:lpstr>
      <vt:lpstr>PowerPoint Presentation</vt:lpstr>
      <vt:lpstr>PowerPoint Presentation</vt:lpstr>
      <vt:lpstr>Charge to the National Commission</vt:lpstr>
      <vt:lpstr>National Research Act</vt:lpstr>
      <vt:lpstr>PowerPoint Presentation</vt:lpstr>
      <vt:lpstr>PowerPoint Presentation</vt:lpstr>
      <vt:lpstr>International Ethics Oversite</vt:lpstr>
      <vt:lpstr>Human Subjects Protection Regulations &amp; Other</vt:lpstr>
      <vt:lpstr>PowerPoint Presentation</vt:lpstr>
      <vt:lpstr>PowerPoint Presentation</vt:lpstr>
      <vt:lpstr>PowerPoint Presentation</vt:lpstr>
      <vt:lpstr>CPHS Committee for the  Protection of Human Subjects</vt:lpstr>
      <vt:lpstr>Process of ethical review of student research at Dartmouth College:</vt:lpstr>
      <vt:lpstr>What does the process look like when a project needs review?</vt:lpstr>
      <vt:lpstr>PowerPoint Presentation</vt:lpstr>
      <vt:lpstr>PowerPoint Presentation</vt:lpstr>
      <vt:lpstr>PowerPoint Presentation</vt:lpstr>
      <vt:lpstr>PowerPoint Presentation</vt:lpstr>
      <vt:lpstr>EXPEDITED Categories</vt:lpstr>
      <vt:lpstr>PowerPoint Presentation</vt:lpstr>
      <vt:lpstr>Regulatory Criteria for Review</vt:lpstr>
      <vt:lpstr>PowerPoint Presentation</vt:lpstr>
      <vt:lpstr>PowerPoint Presentation</vt:lpstr>
      <vt:lpstr>Surveys, Interview Procedures</vt:lpstr>
      <vt:lpstr>Surveys, Interview Procedures</vt:lpstr>
      <vt:lpstr>PowerPoint Presentation</vt:lpstr>
      <vt:lpstr>PowerPoint Presentation</vt:lpstr>
      <vt:lpstr>International considerations </vt:lpstr>
      <vt:lpstr>a list of countries that have implemented the GDPR: </vt:lpstr>
      <vt:lpstr> Points to Remember:</vt:lpstr>
      <vt:lpstr>What CPHS Needs for Review</vt:lpstr>
      <vt:lpstr>PowerPoint Presentation</vt:lpstr>
      <vt:lpstr> Use the link below to certify that you have fulfilled the IRB's education requirement.  Use your NetId and associated password to log in.  https://dartmouth.co1.qualtrics.com/jfe/form/SV_0p64SY51z0bjj13  </vt:lpstr>
    </vt:vector>
  </TitlesOfParts>
  <Company>Susan Adams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Committee for the Protection of Human Subjects  Dartmouth College Dartmouth-Hitchcock Medical Center and Affiliated Entities  www.dartmouth.edu/~cphs</dc:title>
  <dc:creator>Rachel</dc:creator>
  <cp:lastModifiedBy>Rachel Bibeault</cp:lastModifiedBy>
  <cp:revision>477</cp:revision>
  <cp:lastPrinted>2019-10-02T19:28:27Z</cp:lastPrinted>
  <dcterms:created xsi:type="dcterms:W3CDTF">2006-11-11T16:53:37Z</dcterms:created>
  <dcterms:modified xsi:type="dcterms:W3CDTF">2020-09-29T11:22:54Z</dcterms:modified>
  <cp:contentStatus/>
</cp:coreProperties>
</file>